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7" r:id="rId1"/>
  </p:sldMasterIdLst>
  <p:notesMasterIdLst>
    <p:notesMasterId r:id="rId33"/>
  </p:notesMasterIdLst>
  <p:sldIdLst>
    <p:sldId id="256" r:id="rId2"/>
    <p:sldId id="258" r:id="rId3"/>
    <p:sldId id="312" r:id="rId4"/>
    <p:sldId id="316" r:id="rId5"/>
    <p:sldId id="260" r:id="rId6"/>
    <p:sldId id="261" r:id="rId7"/>
    <p:sldId id="262" r:id="rId8"/>
    <p:sldId id="263" r:id="rId9"/>
    <p:sldId id="313" r:id="rId10"/>
    <p:sldId id="264" r:id="rId11"/>
    <p:sldId id="265" r:id="rId12"/>
    <p:sldId id="269" r:id="rId13"/>
    <p:sldId id="300" r:id="rId14"/>
    <p:sldId id="301" r:id="rId15"/>
    <p:sldId id="299" r:id="rId16"/>
    <p:sldId id="302" r:id="rId17"/>
    <p:sldId id="303" r:id="rId18"/>
    <p:sldId id="304" r:id="rId19"/>
    <p:sldId id="314" r:id="rId20"/>
    <p:sldId id="266" r:id="rId21"/>
    <p:sldId id="267" r:id="rId22"/>
    <p:sldId id="259" r:id="rId23"/>
    <p:sldId id="268" r:id="rId24"/>
    <p:sldId id="305" r:id="rId25"/>
    <p:sldId id="306" r:id="rId26"/>
    <p:sldId id="307" r:id="rId27"/>
    <p:sldId id="308" r:id="rId28"/>
    <p:sldId id="309" r:id="rId29"/>
    <p:sldId id="310" r:id="rId30"/>
    <p:sldId id="311" r:id="rId31"/>
    <p:sldId id="315" r:id="rId32"/>
  </p:sldIdLst>
  <p:sldSz cx="9144000" cy="5143500" type="screen16x9"/>
  <p:notesSz cx="6858000" cy="9144000"/>
  <p:embeddedFontLst>
    <p:embeddedFont>
      <p:font typeface="Exo 2" panose="020B0604020202020204" charset="0"/>
      <p:regular r:id="rId34"/>
      <p:bold r:id="rId35"/>
      <p:italic r:id="rId36"/>
      <p:boldItalic r:id="rId37"/>
    </p:embeddedFont>
    <p:embeddedFont>
      <p:font typeface="Fira Sans Extra Condensed Medium" panose="020B0604020202020204" charset="0"/>
      <p:regular r:id="rId38"/>
      <p:bold r:id="rId39"/>
      <p:italic r:id="rId40"/>
      <p:boldItalic r:id="rId41"/>
    </p:embeddedFont>
    <p:embeddedFont>
      <p:font typeface="Nunito Light" pitchFamily="2" charset="0"/>
      <p:regular r:id="rId42"/>
      <p:italic r:id="rId43"/>
    </p:embeddedFont>
    <p:embeddedFont>
      <p:font typeface="Roboto Condensed Light" panose="02000000000000000000" pitchFamily="2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546A11D-5319-4002-A0A6-C2018E758806}">
  <a:tblStyle styleId="{D546A11D-5319-4002-A0A6-C2018E75880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1" d="100"/>
          <a:sy n="141" d="100"/>
        </p:scale>
        <p:origin x="66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6.fntdata"/><Relationship Id="rId21" Type="http://schemas.openxmlformats.org/officeDocument/2006/relationships/slide" Target="slides/slide20.xml"/><Relationship Id="rId34" Type="http://schemas.openxmlformats.org/officeDocument/2006/relationships/font" Target="fonts/font1.fntdata"/><Relationship Id="rId42" Type="http://schemas.openxmlformats.org/officeDocument/2006/relationships/font" Target="fonts/font9.fntdata"/><Relationship Id="rId47" Type="http://schemas.openxmlformats.org/officeDocument/2006/relationships/font" Target="fonts/font14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4.fntdata"/><Relationship Id="rId40" Type="http://schemas.openxmlformats.org/officeDocument/2006/relationships/font" Target="fonts/font7.fntdata"/><Relationship Id="rId45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3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2.fntdata"/><Relationship Id="rId43" Type="http://schemas.openxmlformats.org/officeDocument/2006/relationships/font" Target="fonts/font10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notesMaster" Target="notesMasters/notesMaster1.xml"/><Relationship Id="rId38" Type="http://schemas.openxmlformats.org/officeDocument/2006/relationships/font" Target="fonts/font5.fntdata"/><Relationship Id="rId46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baafe93df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baafe93df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2068061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9baafe93df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9baafe93df_0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710796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baafe93df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baafe93df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992561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36" name="Google Shape;36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7" name="Google Shape;4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57" name="Google Shape;57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3" name="Google Shape;73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83" name="Google Shape;83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93" name="Google Shape;93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3" name="Google Shape;10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9baafe93df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9baafe93df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baafe93df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baafe93df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903098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baafe93df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baafe93df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548306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baafe93df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baafe93df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031267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9baafe93df_0_37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9baafe93df_0_37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37924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baafe93df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baafe93df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641548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9baafe93df_0_4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9baafe93df_0_4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237611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9baafe93df_0_3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9baafe93df_0_3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52149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9baafe93df_0_5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9baafe93df_0_5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94897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135981" y="1393699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3670681" y="2933522"/>
            <a:ext cx="4352100" cy="71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Roboto Condensed Light"/>
              <a:buNone/>
              <a:defRPr sz="1400"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ctrTitle"/>
          </p:nvPr>
        </p:nvSpPr>
        <p:spPr>
          <a:xfrm>
            <a:off x="2638350" y="376498"/>
            <a:ext cx="38673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None/>
              <a:defRPr sz="16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ubTitle" idx="1"/>
          </p:nvPr>
        </p:nvSpPr>
        <p:spPr>
          <a:xfrm>
            <a:off x="2580225" y="2314225"/>
            <a:ext cx="3983400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896910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>
            <a:spLocks noGrp="1"/>
          </p:cNvSpPr>
          <p:nvPr>
            <p:ph type="ctrTitle"/>
          </p:nvPr>
        </p:nvSpPr>
        <p:spPr>
          <a:xfrm>
            <a:off x="1600733" y="985228"/>
            <a:ext cx="2673600" cy="2054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None/>
              <a:defRPr sz="20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9"/>
          <p:cNvSpPr txBox="1">
            <a:spLocks noGrp="1"/>
          </p:cNvSpPr>
          <p:nvPr>
            <p:ph type="subTitle" idx="1"/>
          </p:nvPr>
        </p:nvSpPr>
        <p:spPr>
          <a:xfrm>
            <a:off x="1665825" y="3058425"/>
            <a:ext cx="2608500" cy="178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400">
                <a:solidFill>
                  <a:schemeClr val="dk1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ctrTitle" idx="2"/>
          </p:nvPr>
        </p:nvSpPr>
        <p:spPr>
          <a:xfrm>
            <a:off x="1964850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4023200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Title and three columns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0"/>
          <p:cNvSpPr txBox="1">
            <a:spLocks noGrp="1"/>
          </p:cNvSpPr>
          <p:nvPr>
            <p:ph type="ctrTitle"/>
          </p:nvPr>
        </p:nvSpPr>
        <p:spPr>
          <a:xfrm>
            <a:off x="5616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20"/>
          <p:cNvSpPr txBox="1">
            <a:spLocks noGrp="1"/>
          </p:cNvSpPr>
          <p:nvPr>
            <p:ph type="subTitle" idx="1"/>
          </p:nvPr>
        </p:nvSpPr>
        <p:spPr>
          <a:xfrm>
            <a:off x="872450" y="3090475"/>
            <a:ext cx="20520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0" name="Google Shape;90;p20"/>
          <p:cNvSpPr txBox="1">
            <a:spLocks noGrp="1"/>
          </p:cNvSpPr>
          <p:nvPr>
            <p:ph type="ctrTitle" idx="2"/>
          </p:nvPr>
        </p:nvSpPr>
        <p:spPr>
          <a:xfrm>
            <a:off x="32352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20"/>
          <p:cNvSpPr txBox="1">
            <a:spLocks noGrp="1"/>
          </p:cNvSpPr>
          <p:nvPr>
            <p:ph type="subTitle" idx="3"/>
          </p:nvPr>
        </p:nvSpPr>
        <p:spPr>
          <a:xfrm>
            <a:off x="3462900" y="2036750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2" name="Google Shape;92;p20"/>
          <p:cNvSpPr txBox="1">
            <a:spLocks noGrp="1"/>
          </p:cNvSpPr>
          <p:nvPr>
            <p:ph type="ctrTitle" idx="4"/>
          </p:nvPr>
        </p:nvSpPr>
        <p:spPr>
          <a:xfrm>
            <a:off x="5908800" y="2804713"/>
            <a:ext cx="2673600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93" name="Google Shape;93;p20"/>
          <p:cNvSpPr txBox="1">
            <a:spLocks noGrp="1"/>
          </p:cNvSpPr>
          <p:nvPr>
            <p:ph type="subTitle" idx="5"/>
          </p:nvPr>
        </p:nvSpPr>
        <p:spPr>
          <a:xfrm>
            <a:off x="6136500" y="3090475"/>
            <a:ext cx="2218200" cy="10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>
                <a:solidFill>
                  <a:srgbClr val="000000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 sz="1100"/>
            </a:lvl9pPr>
          </a:lstStyle>
          <a:p>
            <a:endParaRPr/>
          </a:p>
        </p:txBody>
      </p:sp>
      <p:sp>
        <p:nvSpPr>
          <p:cNvPr id="94" name="Google Shape;94;p20"/>
          <p:cNvSpPr txBox="1">
            <a:spLocks noGrp="1"/>
          </p:cNvSpPr>
          <p:nvPr>
            <p:ph type="ctrTitle" idx="6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317204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>
            <a:spLocks noGrp="1"/>
          </p:cNvSpPr>
          <p:nvPr>
            <p:ph type="body" idx="1"/>
          </p:nvPr>
        </p:nvSpPr>
        <p:spPr>
          <a:xfrm>
            <a:off x="870650" y="1144200"/>
            <a:ext cx="6919200" cy="351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794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8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rabicPeriod"/>
              <a:defRPr>
                <a:solidFill>
                  <a:srgbClr val="000000"/>
                </a:solidFill>
              </a:defRPr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Nunito Light"/>
              <a:buAutoNum type="alphaLcPeriod"/>
              <a:defRPr>
                <a:solidFill>
                  <a:srgbClr val="000000"/>
                </a:solidFill>
              </a:defRPr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Nunito Light"/>
              <a:buAutoNum type="romanLcPeriod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4"/>
          <p:cNvSpPr txBox="1">
            <a:spLocks noGrp="1"/>
          </p:cNvSpPr>
          <p:nvPr>
            <p:ph type="ctrTitle"/>
          </p:nvPr>
        </p:nvSpPr>
        <p:spPr>
          <a:xfrm>
            <a:off x="1964851" y="352850"/>
            <a:ext cx="5214300" cy="94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10"/>
          <p:cNvSpPr txBox="1">
            <a:spLocks noGrp="1"/>
          </p:cNvSpPr>
          <p:nvPr>
            <p:ph type="ctrTitle"/>
          </p:nvPr>
        </p:nvSpPr>
        <p:spPr>
          <a:xfrm flipH="1">
            <a:off x="695425" y="1514475"/>
            <a:ext cx="3559800" cy="78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10"/>
          <p:cNvSpPr txBox="1">
            <a:spLocks noGrp="1"/>
          </p:cNvSpPr>
          <p:nvPr>
            <p:ph type="subTitle" idx="1"/>
          </p:nvPr>
        </p:nvSpPr>
        <p:spPr>
          <a:xfrm flipH="1">
            <a:off x="1581025" y="2559200"/>
            <a:ext cx="2674200" cy="87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>
            <a:spLocks noGrp="1"/>
          </p:cNvSpPr>
          <p:nvPr>
            <p:ph type="title" hasCustomPrompt="1"/>
          </p:nvPr>
        </p:nvSpPr>
        <p:spPr>
          <a:xfrm>
            <a:off x="2250675" y="1001350"/>
            <a:ext cx="61911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98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0" name="Google Shape;40;p11"/>
          <p:cNvSpPr txBox="1">
            <a:spLocks noGrp="1"/>
          </p:cNvSpPr>
          <p:nvPr>
            <p:ph type="body" idx="1"/>
          </p:nvPr>
        </p:nvSpPr>
        <p:spPr>
          <a:xfrm>
            <a:off x="2107950" y="2895050"/>
            <a:ext cx="61911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marL="914400" lvl="1" indent="-3048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marL="1371600" lvl="2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3pPr>
            <a:lvl4pPr marL="1828800" lvl="3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4pPr>
            <a:lvl5pPr marL="2286000" lvl="4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5pPr>
            <a:lvl6pPr marL="2743200" lvl="5" indent="-304800" algn="ctr">
              <a:spcBef>
                <a:spcPts val="1600"/>
              </a:spcBef>
              <a:spcAft>
                <a:spcPts val="0"/>
              </a:spcAft>
              <a:buSzPts val="1200"/>
              <a:buChar char="■"/>
              <a:defRPr/>
            </a:lvl6pPr>
            <a:lvl7pPr marL="3200400" lvl="6" indent="-304800" algn="ctr">
              <a:spcBef>
                <a:spcPts val="1600"/>
              </a:spcBef>
              <a:spcAft>
                <a:spcPts val="0"/>
              </a:spcAft>
              <a:buSzPts val="1200"/>
              <a:buChar char="●"/>
              <a:defRPr/>
            </a:lvl7pPr>
            <a:lvl8pPr marL="3657600" lvl="7" indent="-304800" algn="ctr">
              <a:spcBef>
                <a:spcPts val="1600"/>
              </a:spcBef>
              <a:spcAft>
                <a:spcPts val="0"/>
              </a:spcAft>
              <a:buSzPts val="1200"/>
              <a:buChar char="○"/>
              <a:defRPr/>
            </a:lvl8pPr>
            <a:lvl9pPr marL="4114800" lvl="8" indent="-304800" algn="ctr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13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13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45" name="Google Shape;45;p13"/>
          <p:cNvSpPr txBox="1">
            <a:spLocks noGrp="1"/>
          </p:cNvSpPr>
          <p:nvPr>
            <p:ph type="subTitle" idx="1"/>
          </p:nvPr>
        </p:nvSpPr>
        <p:spPr>
          <a:xfrm>
            <a:off x="690446" y="580278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46" name="Google Shape;46;p13"/>
          <p:cNvSpPr txBox="1">
            <a:spLocks noGrp="1"/>
          </p:cNvSpPr>
          <p:nvPr>
            <p:ph type="title" idx="3" hasCustomPrompt="1"/>
          </p:nvPr>
        </p:nvSpPr>
        <p:spPr>
          <a:xfrm>
            <a:off x="2118448" y="54444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7" name="Google Shape;47;p13"/>
          <p:cNvSpPr txBox="1">
            <a:spLocks noGrp="1"/>
          </p:cNvSpPr>
          <p:nvPr>
            <p:ph type="title" idx="4" hasCustomPrompt="1"/>
          </p:nvPr>
        </p:nvSpPr>
        <p:spPr>
          <a:xfrm>
            <a:off x="2105406" y="151580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>
            <a:spLocks noGrp="1"/>
          </p:cNvSpPr>
          <p:nvPr>
            <p:ph type="title" idx="5" hasCustomPrompt="1"/>
          </p:nvPr>
        </p:nvSpPr>
        <p:spPr>
          <a:xfrm>
            <a:off x="2105406" y="2487168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9" name="Google Shape;49;p13"/>
          <p:cNvSpPr txBox="1">
            <a:spLocks noGrp="1"/>
          </p:cNvSpPr>
          <p:nvPr>
            <p:ph type="title" idx="6" hasCustomPrompt="1"/>
          </p:nvPr>
        </p:nvSpPr>
        <p:spPr>
          <a:xfrm>
            <a:off x="5922008" y="2092638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0" name="Google Shape;50;p13"/>
          <p:cNvSpPr txBox="1">
            <a:spLocks noGrp="1"/>
          </p:cNvSpPr>
          <p:nvPr>
            <p:ph type="title" idx="7" hasCustomPrompt="1"/>
          </p:nvPr>
        </p:nvSpPr>
        <p:spPr>
          <a:xfrm>
            <a:off x="5922008" y="3112336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>
            <a:spLocks noGrp="1"/>
          </p:cNvSpPr>
          <p:nvPr>
            <p:ph type="title" idx="8" hasCustomPrompt="1"/>
          </p:nvPr>
        </p:nvSpPr>
        <p:spPr>
          <a:xfrm>
            <a:off x="5922008" y="413203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Font typeface="Fira Sans Extra Condensed Medium"/>
              <a:buNone/>
              <a:defRPr sz="4800"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3" name="Google Shape;53;p13"/>
          <p:cNvSpPr txBox="1">
            <a:spLocks noGrp="1"/>
          </p:cNvSpPr>
          <p:nvPr>
            <p:ph type="subTitle" idx="13"/>
          </p:nvPr>
        </p:nvSpPr>
        <p:spPr>
          <a:xfrm>
            <a:off x="690446" y="154647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ctrTitle" idx="14"/>
          </p:nvPr>
        </p:nvSpPr>
        <p:spPr>
          <a:xfrm>
            <a:off x="390296" y="214133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5" name="Google Shape;55;p13"/>
          <p:cNvSpPr txBox="1">
            <a:spLocks noGrp="1"/>
          </p:cNvSpPr>
          <p:nvPr>
            <p:ph type="subTitle" idx="15"/>
          </p:nvPr>
        </p:nvSpPr>
        <p:spPr>
          <a:xfrm>
            <a:off x="690446" y="2519956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6" name="Google Shape;56;p13"/>
          <p:cNvSpPr txBox="1">
            <a:spLocks noGrp="1"/>
          </p:cNvSpPr>
          <p:nvPr>
            <p:ph type="ctrTitle" idx="16"/>
          </p:nvPr>
        </p:nvSpPr>
        <p:spPr>
          <a:xfrm>
            <a:off x="6811558" y="1775180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7" name="Google Shape;57;p13"/>
          <p:cNvSpPr txBox="1">
            <a:spLocks noGrp="1"/>
          </p:cNvSpPr>
          <p:nvPr>
            <p:ph type="subTitle" idx="17"/>
          </p:nvPr>
        </p:nvSpPr>
        <p:spPr>
          <a:xfrm>
            <a:off x="6811558" y="2153805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ctrTitle" idx="18"/>
          </p:nvPr>
        </p:nvSpPr>
        <p:spPr>
          <a:xfrm>
            <a:off x="6811558" y="279909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subTitle" idx="19"/>
          </p:nvPr>
        </p:nvSpPr>
        <p:spPr>
          <a:xfrm>
            <a:off x="6811558" y="317771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ctrTitle" idx="20"/>
          </p:nvPr>
        </p:nvSpPr>
        <p:spPr>
          <a:xfrm>
            <a:off x="6811558" y="38113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endParaRPr/>
          </a:p>
        </p:txBody>
      </p:sp>
      <p:sp>
        <p:nvSpPr>
          <p:cNvPr id="61" name="Google Shape;61;p13"/>
          <p:cNvSpPr txBox="1">
            <a:spLocks noGrp="1"/>
          </p:cNvSpPr>
          <p:nvPr>
            <p:ph type="subTitle" idx="21"/>
          </p:nvPr>
        </p:nvSpPr>
        <p:spPr>
          <a:xfrm>
            <a:off x="6811558" y="4189973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6A932D-63CB-4744-DFB3-AC2A1DA487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8EC3A1F-8953-117E-96F3-BA14EDCAF2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6B5A34-4F99-472E-B945-0BB9D0467931}" type="datetimeFigureOut">
              <a:rPr lang="en-US" smtClean="0"/>
              <a:t>11/08/2022-Thursday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4853BB-62FA-DCBD-0391-81FD0E1C5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90DDDEA-F4A1-8351-6285-AE7244A640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DDC626-06D3-4874-A6E7-74FC5772414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90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8249673" y="4490298"/>
            <a:ext cx="790850" cy="352267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name="connsiteX0" fmla="*/ 20765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name="connsiteX0" fmla="*/ 20669 w 202882"/>
                <a:gd name="connsiteY0" fmla="*/ 268224 h 268223"/>
                <a:gd name="connsiteX1" fmla="*/ 0 w 202882"/>
                <a:gd name="connsiteY1" fmla="*/ 268224 h 268223"/>
                <a:gd name="connsiteX2" fmla="*/ 182118 w 202882"/>
                <a:gd name="connsiteY2" fmla="*/ 0 h 268223"/>
                <a:gd name="connsiteX3" fmla="*/ 202883 w 202882"/>
                <a:gd name="connsiteY3" fmla="*/ 0 h 268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2882" h="268223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1050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2D79EF-17C8-45D8-9866-DAF5723FC604}" type="datetime1">
              <a:rPr lang="en-US" smtClean="0"/>
              <a:t>11/08/2022-Thursday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450C42-9A0B-4425-92C2-70FCF7C457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240552" y="489671"/>
            <a:ext cx="239956" cy="239956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0"/>
          </a:p>
        </p:txBody>
      </p:sp>
    </p:spTree>
    <p:extLst>
      <p:ext uri="{BB962C8B-B14F-4D97-AF65-F5344CB8AC3E}">
        <p14:creationId xmlns:p14="http://schemas.microsoft.com/office/powerpoint/2010/main" val="883494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 flipH="1">
            <a:off x="1147650" y="3085150"/>
            <a:ext cx="50055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None/>
              <a:defRPr sz="65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title" idx="2" hasCustomPrompt="1"/>
          </p:nvPr>
        </p:nvSpPr>
        <p:spPr>
          <a:xfrm flipH="1">
            <a:off x="1147579" y="2323850"/>
            <a:ext cx="2979300" cy="75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600"/>
              <a:buNone/>
              <a:defRPr sz="96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000"/>
              <a:buFont typeface="Fira Sans Extra Condensed Medium"/>
              <a:buNone/>
              <a:defRPr sz="6000">
                <a:solidFill>
                  <a:srgbClr val="FFFFFF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>
            <a:spLocks noGrp="1"/>
          </p:cNvSpPr>
          <p:nvPr>
            <p:ph type="subTitle" idx="1"/>
          </p:nvPr>
        </p:nvSpPr>
        <p:spPr>
          <a:xfrm>
            <a:off x="1147575" y="4028959"/>
            <a:ext cx="4224900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7745608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800"/>
              <a:buFont typeface="Exo 2"/>
              <a:buNone/>
              <a:defRPr sz="2800" b="1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 2"/>
              <a:buNone/>
              <a:defRPr sz="2800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●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04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Char char="○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0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 Condensed Light"/>
              <a:buChar char="■"/>
              <a:defRPr sz="1200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6" r:id="rId3"/>
    <p:sldLayoutId id="2147483657" r:id="rId4"/>
    <p:sldLayoutId id="2147483658" r:id="rId5"/>
    <p:sldLayoutId id="2147483659" r:id="rId6"/>
    <p:sldLayoutId id="2147483678" r:id="rId7"/>
    <p:sldLayoutId id="2147483679" r:id="rId8"/>
    <p:sldLayoutId id="2147483680" r:id="rId9"/>
    <p:sldLayoutId id="2147483681" r:id="rId10"/>
    <p:sldLayoutId id="2147483682" r:id="rId11"/>
    <p:sldLayoutId id="214748368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12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21.xml"/><Relationship Id="rId7" Type="http://schemas.openxmlformats.org/officeDocument/2006/relationships/slide" Target="slide15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slide" Target="slide12.xml"/><Relationship Id="rId5" Type="http://schemas.openxmlformats.org/officeDocument/2006/relationships/slide" Target="slide7.xml"/><Relationship Id="rId4" Type="http://schemas.openxmlformats.org/officeDocument/2006/relationships/slide" Target="slide2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33"/>
          <p:cNvSpPr txBox="1">
            <a:spLocks noGrp="1"/>
          </p:cNvSpPr>
          <p:nvPr>
            <p:ph type="ctrTitle"/>
          </p:nvPr>
        </p:nvSpPr>
        <p:spPr>
          <a:xfrm>
            <a:off x="1492166" y="1393700"/>
            <a:ext cx="6886800" cy="17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/>
              <a:t>Foodaholic Project</a:t>
            </a: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/>
              <a:t>GROUP 01</a:t>
            </a:r>
            <a:endParaRPr sz="3500"/>
          </a:p>
        </p:txBody>
      </p:sp>
      <p:sp>
        <p:nvSpPr>
          <p:cNvPr id="152" name="Google Shape;152;p33"/>
          <p:cNvSpPr txBox="1">
            <a:spLocks noGrp="1"/>
          </p:cNvSpPr>
          <p:nvPr>
            <p:ph type="subTitle" idx="1"/>
          </p:nvPr>
        </p:nvSpPr>
        <p:spPr>
          <a:xfrm>
            <a:off x="6677025" y="3230880"/>
            <a:ext cx="2387569" cy="1015998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>
                <a:latin typeface="+mj-lt"/>
              </a:rPr>
              <a:t>Instructors: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b="1">
                <a:latin typeface="+mj-lt"/>
              </a:rPr>
              <a:t>Mr Nguyễn Văn Vũ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b="1">
                <a:latin typeface="+mj-lt"/>
              </a:rPr>
              <a:t>Mr Hồ Tuấn Thanh  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" b="1">
                <a:latin typeface="+mj-lt"/>
              </a:rPr>
              <a:t>Mr Bùi Tấn Lộc</a:t>
            </a:r>
            <a:endParaRPr b="1">
              <a:latin typeface="+mj-lt"/>
            </a:endParaRPr>
          </a:p>
        </p:txBody>
      </p:sp>
      <p:cxnSp>
        <p:nvCxnSpPr>
          <p:cNvPr id="153" name="Google Shape;153;p33"/>
          <p:cNvCxnSpPr/>
          <p:nvPr/>
        </p:nvCxnSpPr>
        <p:spPr>
          <a:xfrm>
            <a:off x="6677025" y="3176000"/>
            <a:ext cx="2460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50;p40">
            <a:extLst>
              <a:ext uri="{FF2B5EF4-FFF2-40B4-BE49-F238E27FC236}">
                <a16:creationId xmlns:a16="http://schemas.microsoft.com/office/drawing/2014/main" id="{68F1035A-D270-BC92-6502-CAF51C5A7910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3" name="Google Shape;250;p40">
            <a:extLst>
              <a:ext uri="{FF2B5EF4-FFF2-40B4-BE49-F238E27FC236}">
                <a16:creationId xmlns:a16="http://schemas.microsoft.com/office/drawing/2014/main" id="{EB11BBB5-4B97-9492-E0E1-B35643741704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200"/>
                                        <p:tgtEl>
                                          <p:spTgt spid="1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>
            <a:extLst>
              <a:ext uri="{FF2B5EF4-FFF2-40B4-BE49-F238E27FC236}">
                <a16:creationId xmlns:a16="http://schemas.microsoft.com/office/drawing/2014/main" id="{6C0A2B27-1A06-CE10-8D30-F21EA3CE94BA}"/>
              </a:ext>
            </a:extLst>
          </p:cNvPr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8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Exo 2"/>
              <a:buNone/>
              <a:defRPr sz="1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3600"/>
              <a:t>Team structure</a:t>
            </a:r>
            <a:endParaRPr lang="en-US" sz="36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6A51EAC9-10B1-A958-8AD8-C4BEEEBB09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24215"/>
            <a:ext cx="9144000" cy="2095070"/>
          </a:xfrm>
          <a:prstGeom prst="rect">
            <a:avLst/>
          </a:prstGeom>
        </p:spPr>
      </p:pic>
      <p:sp>
        <p:nvSpPr>
          <p:cNvPr id="16" name="Google Shape;250;p40">
            <a:extLst>
              <a:ext uri="{FF2B5EF4-FFF2-40B4-BE49-F238E27FC236}">
                <a16:creationId xmlns:a16="http://schemas.microsoft.com/office/drawing/2014/main" id="{0B096E5C-5DD9-0D6E-5B33-A221C47E5067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17" name="Google Shape;250;p40">
            <a:extLst>
              <a:ext uri="{FF2B5EF4-FFF2-40B4-BE49-F238E27FC236}">
                <a16:creationId xmlns:a16="http://schemas.microsoft.com/office/drawing/2014/main" id="{C6DA7DDF-CEAA-35C1-782C-8A36DDA8D5F2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3531254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7D8EDD1-9C98-82B9-F9BF-E38FE82AE21E}"/>
              </a:ext>
            </a:extLst>
          </p:cNvPr>
          <p:cNvSpPr txBox="1">
            <a:spLocks/>
          </p:cNvSpPr>
          <p:nvPr/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8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Exo 2"/>
              <a:buNone/>
              <a:defRPr sz="4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ctr"/>
            <a:r>
              <a:rPr lang="en-US" sz="3600"/>
              <a:t>Responsibilities</a:t>
            </a:r>
            <a:endParaRPr lang="en-US" sz="3600" dirty="0"/>
          </a:p>
        </p:txBody>
      </p:sp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6AA8BA66-7037-83BE-F9B0-E7391980575B}"/>
              </a:ext>
            </a:extLst>
          </p:cNvPr>
          <p:cNvGraphicFramePr>
            <a:graphicFrameLocks noGrp="1"/>
          </p:cNvGraphicFramePr>
          <p:nvPr/>
        </p:nvGraphicFramePr>
        <p:xfrm>
          <a:off x="1236009" y="1951690"/>
          <a:ext cx="6671983" cy="24003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730189">
                  <a:extLst>
                    <a:ext uri="{9D8B030D-6E8A-4147-A177-3AD203B41FA5}">
                      <a16:colId xmlns:a16="http://schemas.microsoft.com/office/drawing/2014/main" val="318587215"/>
                    </a:ext>
                  </a:extLst>
                </a:gridCol>
                <a:gridCol w="4941794">
                  <a:extLst>
                    <a:ext uri="{9D8B030D-6E8A-4147-A177-3AD203B41FA5}">
                      <a16:colId xmlns:a16="http://schemas.microsoft.com/office/drawing/2014/main" val="1965009849"/>
                    </a:ext>
                  </a:extLst>
                </a:gridCol>
              </a:tblGrid>
              <a:tr h="297180"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Name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Responsibilities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237186834"/>
                  </a:ext>
                </a:extLst>
              </a:tr>
              <a:tr h="525780"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 </a:t>
                      </a:r>
                      <a:r>
                        <a:rPr lang="en-US" sz="15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Trọng</a:t>
                      </a: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Anh Tú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Set deadline for each tasks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the overall project discipline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9038937"/>
                  </a:ext>
                </a:extLst>
              </a:tr>
              <a:tr h="525780">
                <a:tc>
                  <a:txBody>
                    <a:bodyPr/>
                    <a:lstStyle/>
                    <a:p>
                      <a:r>
                        <a:rPr lang="en-US" sz="15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Nguyễn</a:t>
                      </a: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Thiện</a:t>
                      </a: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Nhân</a:t>
                      </a:r>
                      <a:endParaRPr lang="en-US" sz="15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 software program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Capture the specification in Use-case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476391403"/>
                  </a:ext>
                </a:extLst>
              </a:tr>
              <a:tr h="525780"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Phan </a:t>
                      </a:r>
                      <a:r>
                        <a:rPr lang="en-US" sz="15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Tuấn</a:t>
                      </a: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15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Khải</a:t>
                      </a:r>
                      <a:endParaRPr lang="en-US" sz="1500" dirty="0">
                        <a:solidFill>
                          <a:schemeClr val="tx1"/>
                        </a:solidFill>
                        <a:latin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testing operation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Write and review all documents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410791702"/>
                  </a:ext>
                </a:extLst>
              </a:tr>
              <a:tr h="525780">
                <a:tc>
                  <a:txBody>
                    <a:bodyPr/>
                    <a:lstStyle/>
                    <a:p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Lê </a:t>
                      </a:r>
                      <a:r>
                        <a:rPr lang="en-US" sz="1500" dirty="0" err="1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Đăng</a:t>
                      </a: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 Khoa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Design UI for our software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500" dirty="0">
                          <a:solidFill>
                            <a:schemeClr val="tx1"/>
                          </a:solidFill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Implement software program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0304299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518282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6"/>
          <p:cNvSpPr txBox="1">
            <a:spLocks noGrp="1"/>
          </p:cNvSpPr>
          <p:nvPr>
            <p:ph type="ctrTitle"/>
          </p:nvPr>
        </p:nvSpPr>
        <p:spPr>
          <a:xfrm flipH="1">
            <a:off x="250678" y="2162091"/>
            <a:ext cx="533821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Software requirements</a:t>
            </a:r>
            <a:endParaRPr/>
          </a:p>
        </p:txBody>
      </p:sp>
      <p:sp>
        <p:nvSpPr>
          <p:cNvPr id="192" name="Google Shape;192;p36"/>
          <p:cNvSpPr txBox="1">
            <a:spLocks noGrp="1"/>
          </p:cNvSpPr>
          <p:nvPr>
            <p:ph type="title" idx="2"/>
          </p:nvPr>
        </p:nvSpPr>
        <p:spPr>
          <a:xfrm flipH="1">
            <a:off x="249382" y="1398993"/>
            <a:ext cx="29793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93" name="Google Shape;193;p36"/>
          <p:cNvSpPr txBox="1">
            <a:spLocks noGrp="1"/>
          </p:cNvSpPr>
          <p:nvPr>
            <p:ph type="subTitle" idx="1"/>
          </p:nvPr>
        </p:nvSpPr>
        <p:spPr>
          <a:xfrm>
            <a:off x="573839" y="2915841"/>
            <a:ext cx="4691887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/>
              <a:t>Use-case model  and Functional – NonFunctional Requirements</a:t>
            </a:r>
            <a:endParaRPr b="1"/>
          </a:p>
        </p:txBody>
      </p:sp>
      <p:cxnSp>
        <p:nvCxnSpPr>
          <p:cNvPr id="194" name="Google Shape;194;p36"/>
          <p:cNvCxnSpPr/>
          <p:nvPr/>
        </p:nvCxnSpPr>
        <p:spPr>
          <a:xfrm>
            <a:off x="85061" y="4567739"/>
            <a:ext cx="15615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2" name="Group 1">
            <a:extLst>
              <a:ext uri="{FF2B5EF4-FFF2-40B4-BE49-F238E27FC236}">
                <a16:creationId xmlns:a16="http://schemas.microsoft.com/office/drawing/2014/main" id="{4F5B261A-6779-D964-08EA-4C77CC1BD7A9}"/>
              </a:ext>
            </a:extLst>
          </p:cNvPr>
          <p:cNvGrpSpPr/>
          <p:nvPr/>
        </p:nvGrpSpPr>
        <p:grpSpPr>
          <a:xfrm>
            <a:off x="1806497" y="1152557"/>
            <a:ext cx="499313" cy="492872"/>
            <a:chOff x="2771553" y="1664023"/>
            <a:chExt cx="797371" cy="797371"/>
          </a:xfrm>
        </p:grpSpPr>
        <p:pic>
          <p:nvPicPr>
            <p:cNvPr id="1026" name="Picture 2" descr="Requirement - Free people icons">
              <a:extLst>
                <a:ext uri="{FF2B5EF4-FFF2-40B4-BE49-F238E27FC236}">
                  <a16:creationId xmlns:a16="http://schemas.microsoft.com/office/drawing/2014/main" id="{F4554D9D-4BE9-ECB1-0BB7-8F944AFCE4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71553" y="1664023"/>
              <a:ext cx="797371" cy="797371"/>
            </a:xfrm>
            <a:prstGeom prst="rect">
              <a:avLst/>
            </a:prstGeom>
            <a:noFill/>
            <a:effectLst>
              <a:outerShdw blurRad="50800" dist="50800" dir="5400000" algn="ctr" rotWithShape="0">
                <a:schemeClr val="accent5"/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96" name="Google Shape;196;p36"/>
            <p:cNvSpPr/>
            <p:nvPr/>
          </p:nvSpPr>
          <p:spPr>
            <a:xfrm>
              <a:off x="2797302" y="2173290"/>
              <a:ext cx="301499" cy="288104"/>
            </a:xfrm>
            <a:custGeom>
              <a:avLst/>
              <a:gdLst/>
              <a:ahLst/>
              <a:cxnLst/>
              <a:rect l="l" t="t" r="r" b="b"/>
              <a:pathLst>
                <a:path w="14225" h="13593" extrusionOk="0">
                  <a:moveTo>
                    <a:pt x="5439" y="1112"/>
                  </a:moveTo>
                  <a:cubicBezTo>
                    <a:pt x="6380" y="1112"/>
                    <a:pt x="7409" y="1547"/>
                    <a:pt x="8123" y="2262"/>
                  </a:cubicBezTo>
                  <a:cubicBezTo>
                    <a:pt x="9657" y="3726"/>
                    <a:pt x="9657" y="6184"/>
                    <a:pt x="8123" y="7648"/>
                  </a:cubicBezTo>
                  <a:cubicBezTo>
                    <a:pt x="7409" y="8363"/>
                    <a:pt x="6450" y="8799"/>
                    <a:pt x="5439" y="8799"/>
                  </a:cubicBezTo>
                  <a:cubicBezTo>
                    <a:pt x="4428" y="8799"/>
                    <a:pt x="3487" y="8363"/>
                    <a:pt x="2754" y="7648"/>
                  </a:cubicBezTo>
                  <a:cubicBezTo>
                    <a:pt x="1221" y="6184"/>
                    <a:pt x="1221" y="3726"/>
                    <a:pt x="2754" y="2262"/>
                  </a:cubicBezTo>
                  <a:cubicBezTo>
                    <a:pt x="3487" y="1547"/>
                    <a:pt x="4428" y="1112"/>
                    <a:pt x="5439" y="1112"/>
                  </a:cubicBezTo>
                  <a:close/>
                  <a:moveTo>
                    <a:pt x="5430" y="0"/>
                  </a:moveTo>
                  <a:cubicBezTo>
                    <a:pt x="4149" y="0"/>
                    <a:pt x="2859" y="493"/>
                    <a:pt x="1883" y="1478"/>
                  </a:cubicBezTo>
                  <a:cubicBezTo>
                    <a:pt x="0" y="3360"/>
                    <a:pt x="0" y="6550"/>
                    <a:pt x="1883" y="8520"/>
                  </a:cubicBezTo>
                  <a:cubicBezTo>
                    <a:pt x="2824" y="9461"/>
                    <a:pt x="4132" y="9967"/>
                    <a:pt x="5439" y="9967"/>
                  </a:cubicBezTo>
                  <a:cubicBezTo>
                    <a:pt x="6607" y="9967"/>
                    <a:pt x="7618" y="9601"/>
                    <a:pt x="8489" y="8886"/>
                  </a:cubicBezTo>
                  <a:lnTo>
                    <a:pt x="9797" y="10193"/>
                  </a:lnTo>
                  <a:lnTo>
                    <a:pt x="9221" y="10838"/>
                  </a:lnTo>
                  <a:lnTo>
                    <a:pt x="11540" y="13157"/>
                  </a:lnTo>
                  <a:cubicBezTo>
                    <a:pt x="11836" y="13453"/>
                    <a:pt x="12202" y="13592"/>
                    <a:pt x="12551" y="13592"/>
                  </a:cubicBezTo>
                  <a:cubicBezTo>
                    <a:pt x="12987" y="13592"/>
                    <a:pt x="13353" y="13453"/>
                    <a:pt x="13649" y="13157"/>
                  </a:cubicBezTo>
                  <a:cubicBezTo>
                    <a:pt x="14224" y="12581"/>
                    <a:pt x="14224" y="11570"/>
                    <a:pt x="13649" y="10978"/>
                  </a:cubicBezTo>
                  <a:lnTo>
                    <a:pt x="11331" y="8659"/>
                  </a:lnTo>
                  <a:lnTo>
                    <a:pt x="10668" y="9391"/>
                  </a:lnTo>
                  <a:lnTo>
                    <a:pt x="9361" y="8084"/>
                  </a:lnTo>
                  <a:cubicBezTo>
                    <a:pt x="10895" y="6114"/>
                    <a:pt x="10738" y="3221"/>
                    <a:pt x="8925" y="1478"/>
                  </a:cubicBezTo>
                  <a:cubicBezTo>
                    <a:pt x="7984" y="493"/>
                    <a:pt x="6711" y="0"/>
                    <a:pt x="5430" y="0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Google Shape;250;p40">
            <a:extLst>
              <a:ext uri="{FF2B5EF4-FFF2-40B4-BE49-F238E27FC236}">
                <a16:creationId xmlns:a16="http://schemas.microsoft.com/office/drawing/2014/main" id="{9CF6FFBA-D0AB-6D19-B030-0B3A7F92CF54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4" name="Google Shape;250;p40">
            <a:extLst>
              <a:ext uri="{FF2B5EF4-FFF2-40B4-BE49-F238E27FC236}">
                <a16:creationId xmlns:a16="http://schemas.microsoft.com/office/drawing/2014/main" id="{33BC09EF-0B2B-B3BD-C256-726AE3212272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31978904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7"/>
          <p:cNvSpPr txBox="1">
            <a:spLocks noGrp="1"/>
          </p:cNvSpPr>
          <p:nvPr>
            <p:ph type="ctrTitle"/>
          </p:nvPr>
        </p:nvSpPr>
        <p:spPr>
          <a:xfrm>
            <a:off x="3071609" y="1715467"/>
            <a:ext cx="2995981" cy="623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Use-case model</a:t>
            </a:r>
            <a:endParaRPr/>
          </a:p>
        </p:txBody>
      </p:sp>
      <p:cxnSp>
        <p:nvCxnSpPr>
          <p:cNvPr id="207" name="Google Shape;207;p37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37"/>
          <p:cNvCxnSpPr/>
          <p:nvPr/>
        </p:nvCxnSpPr>
        <p:spPr>
          <a:xfrm>
            <a:off x="0" y="3348435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50;p40">
            <a:extLst>
              <a:ext uri="{FF2B5EF4-FFF2-40B4-BE49-F238E27FC236}">
                <a16:creationId xmlns:a16="http://schemas.microsoft.com/office/drawing/2014/main" id="{1297AEB3-0409-65B7-CFF9-CFB57F3DAA54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3" name="Google Shape;250;p40">
            <a:extLst>
              <a:ext uri="{FF2B5EF4-FFF2-40B4-BE49-F238E27FC236}">
                <a16:creationId xmlns:a16="http://schemas.microsoft.com/office/drawing/2014/main" id="{86378129-D95C-2B88-DA29-113AAA682560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4C5E2B70-01D6-1131-4437-1AF6DAF970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7998" y="2298617"/>
            <a:ext cx="3049749" cy="563654"/>
          </a:xfrm>
        </p:spPr>
        <p:txBody>
          <a:bodyPr/>
          <a:lstStyle/>
          <a:p>
            <a:pPr algn="l"/>
            <a:r>
              <a:rPr lang="en-US"/>
              <a:t>Use-case model of Foodaholic website</a:t>
            </a:r>
          </a:p>
        </p:txBody>
      </p:sp>
    </p:spTree>
    <p:extLst>
      <p:ext uri="{BB962C8B-B14F-4D97-AF65-F5344CB8AC3E}">
        <p14:creationId xmlns:p14="http://schemas.microsoft.com/office/powerpoint/2010/main" val="165604729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1" name="Google Shape;251;p40"/>
          <p:cNvCxnSpPr/>
          <p:nvPr/>
        </p:nvCxnSpPr>
        <p:spPr>
          <a:xfrm>
            <a:off x="283728" y="2242103"/>
            <a:ext cx="1368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" name="Google Shape;250;p40">
            <a:extLst>
              <a:ext uri="{FF2B5EF4-FFF2-40B4-BE49-F238E27FC236}">
                <a16:creationId xmlns:a16="http://schemas.microsoft.com/office/drawing/2014/main" id="{5543B71E-6F42-69C2-D493-249A7CA8D807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5" name="Google Shape;250;p40">
            <a:extLst>
              <a:ext uri="{FF2B5EF4-FFF2-40B4-BE49-F238E27FC236}">
                <a16:creationId xmlns:a16="http://schemas.microsoft.com/office/drawing/2014/main" id="{80723F8B-918C-E966-C57B-8162970FCC87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1BA4A71A-D89C-5E12-EFAB-D10EE1183D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80" b="-80"/>
          <a:stretch/>
        </p:blipFill>
        <p:spPr bwMode="auto">
          <a:xfrm>
            <a:off x="3991162" y="148478"/>
            <a:ext cx="5092185" cy="43985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Google Shape;250;p40">
            <a:extLst>
              <a:ext uri="{FF2B5EF4-FFF2-40B4-BE49-F238E27FC236}">
                <a16:creationId xmlns:a16="http://schemas.microsoft.com/office/drawing/2014/main" id="{991381C9-8F06-BA6E-E3F6-D970D5DB6F65}"/>
              </a:ext>
            </a:extLst>
          </p:cNvPr>
          <p:cNvSpPr txBox="1">
            <a:spLocks/>
          </p:cNvSpPr>
          <p:nvPr/>
        </p:nvSpPr>
        <p:spPr>
          <a:xfrm>
            <a:off x="163162" y="1923126"/>
            <a:ext cx="2055498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600"/>
              <a:t>Model elements:</a:t>
            </a:r>
          </a:p>
        </p:txBody>
      </p:sp>
      <p:sp>
        <p:nvSpPr>
          <p:cNvPr id="11" name="Subtitle 4">
            <a:extLst>
              <a:ext uri="{FF2B5EF4-FFF2-40B4-BE49-F238E27FC236}">
                <a16:creationId xmlns:a16="http://schemas.microsoft.com/office/drawing/2014/main" id="{795A3E38-DD2A-1320-016D-E798451C81A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83728" y="3347420"/>
            <a:ext cx="3983400" cy="1107827"/>
          </a:xfrm>
        </p:spPr>
        <p:txBody>
          <a:bodyPr/>
          <a:lstStyle/>
          <a:p>
            <a:pPr algn="l"/>
            <a:r>
              <a:rPr lang="en-US"/>
              <a:t>Many use-cases, include: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/>
              <a:t>The features will be developed in the future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/>
              <a:t>The features have been completed </a:t>
            </a:r>
          </a:p>
          <a:p>
            <a:pPr marL="152400" indent="0" algn="l"/>
            <a:r>
              <a:rPr lang="en-US"/>
              <a:t>(will be mentioned in the functional requirements)</a:t>
            </a:r>
          </a:p>
          <a:p>
            <a:pPr marL="152400" indent="0" algn="l"/>
            <a:r>
              <a:rPr lang="en-US"/>
              <a:t>		     </a:t>
            </a:r>
          </a:p>
        </p:txBody>
      </p:sp>
      <p:sp>
        <p:nvSpPr>
          <p:cNvPr id="13" name="Subtitle 4">
            <a:extLst>
              <a:ext uri="{FF2B5EF4-FFF2-40B4-BE49-F238E27FC236}">
                <a16:creationId xmlns:a16="http://schemas.microsoft.com/office/drawing/2014/main" id="{01751E82-D0E9-EAAA-F74E-9BFE34C9A5F7}"/>
              </a:ext>
            </a:extLst>
          </p:cNvPr>
          <p:cNvSpPr txBox="1">
            <a:spLocks/>
          </p:cNvSpPr>
          <p:nvPr/>
        </p:nvSpPr>
        <p:spPr>
          <a:xfrm>
            <a:off x="315562" y="2347747"/>
            <a:ext cx="3983400" cy="1107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algn="l"/>
            <a:r>
              <a:rPr lang="en-US"/>
              <a:t>Three actors: 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/>
              <a:t>Guest (Un-registered user)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/>
              <a:t>Registered user (Main user of the website)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/>
              <a:t>Admin (User management)</a:t>
            </a:r>
          </a:p>
          <a:p>
            <a:pPr algn="l"/>
            <a:r>
              <a:rPr lang="en-US"/>
              <a:t>		     </a:t>
            </a:r>
          </a:p>
        </p:txBody>
      </p:sp>
      <p:sp>
        <p:nvSpPr>
          <p:cNvPr id="17" name="Google Shape;206;p37">
            <a:extLst>
              <a:ext uri="{FF2B5EF4-FFF2-40B4-BE49-F238E27FC236}">
                <a16:creationId xmlns:a16="http://schemas.microsoft.com/office/drawing/2014/main" id="{613EEECB-431D-9CBF-8785-D63C91CB7FC4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-24072" y="0"/>
            <a:ext cx="3983400" cy="623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Use-case model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13426693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1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0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>
            <a:spLocks noGrp="1"/>
          </p:cNvSpPr>
          <p:nvPr>
            <p:ph type="subTitle" idx="1"/>
          </p:nvPr>
        </p:nvSpPr>
        <p:spPr>
          <a:xfrm>
            <a:off x="2326868" y="2415497"/>
            <a:ext cx="4485464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List of the functionalities that my team have already achieved</a:t>
            </a:r>
          </a:p>
        </p:txBody>
      </p:sp>
      <p:sp>
        <p:nvSpPr>
          <p:cNvPr id="206" name="Google Shape;206;p37"/>
          <p:cNvSpPr txBox="1">
            <a:spLocks noGrp="1"/>
          </p:cNvSpPr>
          <p:nvPr>
            <p:ph type="ctrTitle"/>
          </p:nvPr>
        </p:nvSpPr>
        <p:spPr>
          <a:xfrm>
            <a:off x="2326868" y="1792434"/>
            <a:ext cx="4485464" cy="623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Functional Requirements</a:t>
            </a:r>
            <a:endParaRPr/>
          </a:p>
        </p:txBody>
      </p:sp>
      <p:cxnSp>
        <p:nvCxnSpPr>
          <p:cNvPr id="207" name="Google Shape;207;p37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37"/>
          <p:cNvCxnSpPr/>
          <p:nvPr/>
        </p:nvCxnSpPr>
        <p:spPr>
          <a:xfrm>
            <a:off x="0" y="3348435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50;p40">
            <a:extLst>
              <a:ext uri="{FF2B5EF4-FFF2-40B4-BE49-F238E27FC236}">
                <a16:creationId xmlns:a16="http://schemas.microsoft.com/office/drawing/2014/main" id="{1297AEB3-0409-65B7-CFF9-CFB57F3DAA54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3" name="Google Shape;250;p40">
            <a:extLst>
              <a:ext uri="{FF2B5EF4-FFF2-40B4-BE49-F238E27FC236}">
                <a16:creationId xmlns:a16="http://schemas.microsoft.com/office/drawing/2014/main" id="{86378129-D95C-2B88-DA29-113AAA682560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9914911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88A53004-24E9-324B-7197-DDFB4D933C7C}"/>
              </a:ext>
            </a:extLst>
          </p:cNvPr>
          <p:cNvSpPr txBox="1">
            <a:spLocks/>
          </p:cNvSpPr>
          <p:nvPr/>
        </p:nvSpPr>
        <p:spPr>
          <a:xfrm>
            <a:off x="137346" y="1042753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1. Log in </a:t>
            </a:r>
          </a:p>
        </p:txBody>
      </p:sp>
      <p:sp>
        <p:nvSpPr>
          <p:cNvPr id="18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26D6E59A-03D2-C181-2D35-46BF1EBC148B}"/>
              </a:ext>
            </a:extLst>
          </p:cNvPr>
          <p:cNvSpPr txBox="1">
            <a:spLocks/>
          </p:cNvSpPr>
          <p:nvPr/>
        </p:nvSpPr>
        <p:spPr>
          <a:xfrm>
            <a:off x="1367964" y="1042753"/>
            <a:ext cx="110760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2. Sign up </a:t>
            </a:r>
          </a:p>
        </p:txBody>
      </p:sp>
      <p:sp>
        <p:nvSpPr>
          <p:cNvPr id="19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4B486DD1-461F-F36C-CF67-3B64C6DE7D0B}"/>
              </a:ext>
            </a:extLst>
          </p:cNvPr>
          <p:cNvSpPr txBox="1">
            <a:spLocks/>
          </p:cNvSpPr>
          <p:nvPr/>
        </p:nvSpPr>
        <p:spPr>
          <a:xfrm>
            <a:off x="2744025" y="1029178"/>
            <a:ext cx="188994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3. Log in as Guest</a:t>
            </a:r>
          </a:p>
        </p:txBody>
      </p:sp>
      <p:sp>
        <p:nvSpPr>
          <p:cNvPr id="20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2E239FE5-A208-E17A-6E5D-07C1B692E586}"/>
              </a:ext>
            </a:extLst>
          </p:cNvPr>
          <p:cNvSpPr txBox="1">
            <a:spLocks/>
          </p:cNvSpPr>
          <p:nvPr/>
        </p:nvSpPr>
        <p:spPr>
          <a:xfrm>
            <a:off x="4902428" y="1029178"/>
            <a:ext cx="170918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4. Post recipes</a:t>
            </a:r>
          </a:p>
        </p:txBody>
      </p:sp>
      <p:sp>
        <p:nvSpPr>
          <p:cNvPr id="21" name="Google Shape;300;p43">
            <a:extLst>
              <a:ext uri="{FF2B5EF4-FFF2-40B4-BE49-F238E27FC236}">
                <a16:creationId xmlns:a16="http://schemas.microsoft.com/office/drawing/2014/main" id="{8755749C-BF56-2980-912C-6170BFB55C6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3877728" y="580725"/>
            <a:ext cx="1388541" cy="427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2060"/>
                </a:solidFill>
              </a:rPr>
              <a:t>User side</a:t>
            </a:r>
            <a:r>
              <a:rPr lang="en">
                <a:solidFill>
                  <a:schemeClr val="accent2">
                    <a:lumMod val="10000"/>
                  </a:schemeClr>
                </a:solidFill>
              </a:rPr>
              <a:t>:</a:t>
            </a:r>
            <a:endParaRPr>
              <a:solidFill>
                <a:schemeClr val="accent2">
                  <a:lumMod val="10000"/>
                </a:schemeClr>
              </a:solidFill>
            </a:endParaRPr>
          </a:p>
        </p:txBody>
      </p:sp>
      <p:sp>
        <p:nvSpPr>
          <p:cNvPr id="22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C24CAB21-95DB-CD76-DC35-6C152BB7D6CD}"/>
              </a:ext>
            </a:extLst>
          </p:cNvPr>
          <p:cNvSpPr txBox="1">
            <a:spLocks/>
          </p:cNvSpPr>
          <p:nvPr/>
        </p:nvSpPr>
        <p:spPr>
          <a:xfrm>
            <a:off x="6791573" y="1022250"/>
            <a:ext cx="1812795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5. Search recipes</a:t>
            </a:r>
          </a:p>
        </p:txBody>
      </p:sp>
      <p:sp>
        <p:nvSpPr>
          <p:cNvPr id="23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4EE83776-CA27-F558-162F-8EDCED4A9075}"/>
              </a:ext>
            </a:extLst>
          </p:cNvPr>
          <p:cNvSpPr txBox="1">
            <a:spLocks/>
          </p:cNvSpPr>
          <p:nvPr/>
        </p:nvSpPr>
        <p:spPr>
          <a:xfrm>
            <a:off x="147332" y="1598808"/>
            <a:ext cx="213093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6. Sort search result</a:t>
            </a:r>
          </a:p>
        </p:txBody>
      </p:sp>
      <p:sp>
        <p:nvSpPr>
          <p:cNvPr id="24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433AC159-C8D7-332D-FCE6-DC72F19378DB}"/>
              </a:ext>
            </a:extLst>
          </p:cNvPr>
          <p:cNvSpPr txBox="1">
            <a:spLocks/>
          </p:cNvSpPr>
          <p:nvPr/>
        </p:nvSpPr>
        <p:spPr>
          <a:xfrm>
            <a:off x="2372089" y="1599982"/>
            <a:ext cx="199625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7. View derail post</a:t>
            </a:r>
          </a:p>
        </p:txBody>
      </p:sp>
      <p:sp>
        <p:nvSpPr>
          <p:cNvPr id="25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6F50BC51-3DAB-D0D1-014B-4F9FA1B09531}"/>
              </a:ext>
            </a:extLst>
          </p:cNvPr>
          <p:cNvSpPr txBox="1">
            <a:spLocks/>
          </p:cNvSpPr>
          <p:nvPr/>
        </p:nvSpPr>
        <p:spPr>
          <a:xfrm>
            <a:off x="4462167" y="1598808"/>
            <a:ext cx="214068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8. List user’s recipes</a:t>
            </a:r>
          </a:p>
        </p:txBody>
      </p:sp>
      <p:sp>
        <p:nvSpPr>
          <p:cNvPr id="26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A47CF4F4-E23B-6358-81A0-3D187849C7CA}"/>
              </a:ext>
            </a:extLst>
          </p:cNvPr>
          <p:cNvSpPr txBox="1">
            <a:spLocks/>
          </p:cNvSpPr>
          <p:nvPr/>
        </p:nvSpPr>
        <p:spPr>
          <a:xfrm>
            <a:off x="1367964" y="2719766"/>
            <a:ext cx="3374670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14. </a:t>
            </a:r>
            <a:r>
              <a:rPr lang="en-US" sz="1600" b="1">
                <a:latin typeface="Exo 2" panose="020B0604020202020204" charset="0"/>
                <a:cs typeface="Times New Roman" panose="02020603050405020304" pitchFamily="18" charset="0"/>
              </a:rPr>
              <a:t>User's favorite recipes list</a:t>
            </a:r>
            <a:endParaRPr lang="en" sz="1600" b="1">
              <a:latin typeface="Exo 2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27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619C547F-422B-D3AD-2A06-DB78EB70ED73}"/>
              </a:ext>
            </a:extLst>
          </p:cNvPr>
          <p:cNvSpPr txBox="1">
            <a:spLocks/>
          </p:cNvSpPr>
          <p:nvPr/>
        </p:nvSpPr>
        <p:spPr>
          <a:xfrm>
            <a:off x="6772062" y="1578207"/>
            <a:ext cx="237193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9. Change information</a:t>
            </a:r>
          </a:p>
        </p:txBody>
      </p:sp>
      <p:sp>
        <p:nvSpPr>
          <p:cNvPr id="28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D38F2F4B-84E4-A301-9942-F45FFDCB8529}"/>
              </a:ext>
            </a:extLst>
          </p:cNvPr>
          <p:cNvSpPr txBox="1">
            <a:spLocks/>
          </p:cNvSpPr>
          <p:nvPr/>
        </p:nvSpPr>
        <p:spPr>
          <a:xfrm>
            <a:off x="169516" y="2197138"/>
            <a:ext cx="1631203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10. Delete post</a:t>
            </a:r>
          </a:p>
        </p:txBody>
      </p:sp>
      <p:sp>
        <p:nvSpPr>
          <p:cNvPr id="29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C3D4CA9D-4A71-BBC6-FD0A-97BFCFF574FC}"/>
              </a:ext>
            </a:extLst>
          </p:cNvPr>
          <p:cNvSpPr txBox="1">
            <a:spLocks/>
          </p:cNvSpPr>
          <p:nvPr/>
        </p:nvSpPr>
        <p:spPr>
          <a:xfrm>
            <a:off x="2139353" y="2202475"/>
            <a:ext cx="163120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11. Report post</a:t>
            </a:r>
          </a:p>
        </p:txBody>
      </p:sp>
      <p:sp>
        <p:nvSpPr>
          <p:cNvPr id="30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A771F410-EF70-3002-AD9B-4F8BC7412002}"/>
              </a:ext>
            </a:extLst>
          </p:cNvPr>
          <p:cNvSpPr txBox="1">
            <a:spLocks/>
          </p:cNvSpPr>
          <p:nvPr/>
        </p:nvSpPr>
        <p:spPr>
          <a:xfrm>
            <a:off x="4178970" y="2197138"/>
            <a:ext cx="1970567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12. Report account</a:t>
            </a:r>
          </a:p>
        </p:txBody>
      </p:sp>
      <p:sp>
        <p:nvSpPr>
          <p:cNvPr id="31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9A4B357B-51C8-C814-AABA-3977227B52D8}"/>
              </a:ext>
            </a:extLst>
          </p:cNvPr>
          <p:cNvSpPr txBox="1">
            <a:spLocks/>
          </p:cNvSpPr>
          <p:nvPr/>
        </p:nvSpPr>
        <p:spPr>
          <a:xfrm>
            <a:off x="4801493" y="2719766"/>
            <a:ext cx="259876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15. Give emoji below post</a:t>
            </a:r>
          </a:p>
        </p:txBody>
      </p:sp>
      <p:sp>
        <p:nvSpPr>
          <p:cNvPr id="32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41A136D2-77BB-788B-3497-FBCEAFB21630}"/>
              </a:ext>
            </a:extLst>
          </p:cNvPr>
          <p:cNvSpPr txBox="1">
            <a:spLocks/>
          </p:cNvSpPr>
          <p:nvPr/>
        </p:nvSpPr>
        <p:spPr>
          <a:xfrm>
            <a:off x="6772062" y="2195035"/>
            <a:ext cx="1518684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13. Comment</a:t>
            </a:r>
          </a:p>
        </p:txBody>
      </p:sp>
      <p:sp>
        <p:nvSpPr>
          <p:cNvPr id="33" name="Google Shape;300;p43">
            <a:extLst>
              <a:ext uri="{FF2B5EF4-FFF2-40B4-BE49-F238E27FC236}">
                <a16:creationId xmlns:a16="http://schemas.microsoft.com/office/drawing/2014/main" id="{5498E5F3-624F-FA53-A32D-F07484ED632C}"/>
              </a:ext>
            </a:extLst>
          </p:cNvPr>
          <p:cNvSpPr txBox="1">
            <a:spLocks/>
          </p:cNvSpPr>
          <p:nvPr/>
        </p:nvSpPr>
        <p:spPr>
          <a:xfrm>
            <a:off x="3877729" y="3220427"/>
            <a:ext cx="1518684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Exo 2"/>
              <a:buNone/>
              <a:defRPr sz="1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>
                <a:solidFill>
                  <a:srgbClr val="002060"/>
                </a:solidFill>
              </a:rPr>
              <a:t>Admin side:</a:t>
            </a:r>
            <a:endParaRPr lang="en-US">
              <a:solidFill>
                <a:schemeClr val="accent2">
                  <a:lumMod val="10000"/>
                </a:schemeClr>
              </a:solidFill>
            </a:endParaRPr>
          </a:p>
        </p:txBody>
      </p:sp>
      <p:sp>
        <p:nvSpPr>
          <p:cNvPr id="34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2110A69B-983F-511C-3BE7-368CC2066DB4}"/>
              </a:ext>
            </a:extLst>
          </p:cNvPr>
          <p:cNvSpPr txBox="1">
            <a:spLocks/>
          </p:cNvSpPr>
          <p:nvPr/>
        </p:nvSpPr>
        <p:spPr>
          <a:xfrm>
            <a:off x="1268096" y="3646867"/>
            <a:ext cx="2712502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1. View reported posts list</a:t>
            </a:r>
          </a:p>
        </p:txBody>
      </p:sp>
      <p:sp>
        <p:nvSpPr>
          <p:cNvPr id="35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AC0CC307-13B7-9891-AF3E-753E19D88E62}"/>
              </a:ext>
            </a:extLst>
          </p:cNvPr>
          <p:cNvSpPr txBox="1">
            <a:spLocks/>
          </p:cNvSpPr>
          <p:nvPr/>
        </p:nvSpPr>
        <p:spPr>
          <a:xfrm>
            <a:off x="5234163" y="3646867"/>
            <a:ext cx="3114819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2. View reported accounts list</a:t>
            </a:r>
          </a:p>
        </p:txBody>
      </p:sp>
      <p:sp>
        <p:nvSpPr>
          <p:cNvPr id="36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636ED4AE-AED3-C085-B364-1E4EF138C9B5}"/>
              </a:ext>
            </a:extLst>
          </p:cNvPr>
          <p:cNvSpPr txBox="1">
            <a:spLocks/>
          </p:cNvSpPr>
          <p:nvPr/>
        </p:nvSpPr>
        <p:spPr>
          <a:xfrm>
            <a:off x="1912160" y="4114322"/>
            <a:ext cx="1715386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3. Delete post</a:t>
            </a:r>
          </a:p>
        </p:txBody>
      </p:sp>
      <p:sp>
        <p:nvSpPr>
          <p:cNvPr id="37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62716E32-2577-354F-E9D1-599F6FDBE468}"/>
              </a:ext>
            </a:extLst>
          </p:cNvPr>
          <p:cNvSpPr txBox="1">
            <a:spLocks/>
          </p:cNvSpPr>
          <p:nvPr/>
        </p:nvSpPr>
        <p:spPr>
          <a:xfrm>
            <a:off x="5717488" y="4114322"/>
            <a:ext cx="2148168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4. Suspend account</a:t>
            </a:r>
          </a:p>
        </p:txBody>
      </p:sp>
      <p:sp>
        <p:nvSpPr>
          <p:cNvPr id="38" name="Google Shape;250;p40">
            <a:extLst>
              <a:ext uri="{FF2B5EF4-FFF2-40B4-BE49-F238E27FC236}">
                <a16:creationId xmlns:a16="http://schemas.microsoft.com/office/drawing/2014/main" id="{100FBF5D-8344-2730-96B8-AE056DDC1A15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39" name="Google Shape;250;p40">
            <a:extLst>
              <a:ext uri="{FF2B5EF4-FFF2-40B4-BE49-F238E27FC236}">
                <a16:creationId xmlns:a16="http://schemas.microsoft.com/office/drawing/2014/main" id="{66E5DF31-AA3C-D1E5-9364-9D3D9164B929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  <p:sp>
        <p:nvSpPr>
          <p:cNvPr id="40" name="Google Shape;206;p37">
            <a:extLst>
              <a:ext uri="{FF2B5EF4-FFF2-40B4-BE49-F238E27FC236}">
                <a16:creationId xmlns:a16="http://schemas.microsoft.com/office/drawing/2014/main" id="{D09D3260-25A3-0470-9D33-1D530867CC36}"/>
              </a:ext>
            </a:extLst>
          </p:cNvPr>
          <p:cNvSpPr txBox="1">
            <a:spLocks/>
          </p:cNvSpPr>
          <p:nvPr/>
        </p:nvSpPr>
        <p:spPr>
          <a:xfrm>
            <a:off x="2329266" y="-79847"/>
            <a:ext cx="4485464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Exo 2"/>
              <a:buNone/>
              <a:defRPr sz="1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Exo 2"/>
              <a:buNone/>
              <a:defRPr sz="1800" b="0" i="0" u="none" strike="noStrike" cap="none">
                <a:solidFill>
                  <a:srgbClr val="000000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/>
              <a:t>Functional Requirements</a:t>
            </a:r>
          </a:p>
        </p:txBody>
      </p:sp>
    </p:spTree>
    <p:extLst>
      <p:ext uri="{BB962C8B-B14F-4D97-AF65-F5344CB8AC3E}">
        <p14:creationId xmlns:p14="http://schemas.microsoft.com/office/powerpoint/2010/main" val="30797723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2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25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25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2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25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5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2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2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750"/>
                            </p:stCondLst>
                            <p:childTnLst>
                              <p:par>
                                <p:cTn id="4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25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2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50"/>
                            </p:stCondLst>
                            <p:childTnLst>
                              <p:par>
                                <p:cTn id="5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25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750"/>
                            </p:stCondLst>
                            <p:childTnLst>
                              <p:par>
                                <p:cTn id="6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25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4000"/>
                            </p:stCondLst>
                            <p:childTnLst>
                              <p:par>
                                <p:cTn id="6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7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25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50"/>
                            </p:stCondLst>
                            <p:childTnLst>
                              <p:par>
                                <p:cTn id="7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1000"/>
                            </p:stCondLst>
                            <p:childTnLst>
                              <p:par>
                                <p:cTn id="8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25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5" fill="hold">
                            <p:stCondLst>
                              <p:cond delay="1250"/>
                            </p:stCondLst>
                            <p:childTnLst>
                              <p:par>
                                <p:cTn id="8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8" dur="2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>
            <a:spLocks noGrp="1"/>
          </p:cNvSpPr>
          <p:nvPr>
            <p:ph type="subTitle" idx="1"/>
          </p:nvPr>
        </p:nvSpPr>
        <p:spPr>
          <a:xfrm>
            <a:off x="1708660" y="2405901"/>
            <a:ext cx="5721878" cy="46946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Specifies criteria that can be used to judge the operation of Foodaholic’s system</a:t>
            </a:r>
          </a:p>
        </p:txBody>
      </p:sp>
      <p:sp>
        <p:nvSpPr>
          <p:cNvPr id="206" name="Google Shape;206;p37"/>
          <p:cNvSpPr txBox="1">
            <a:spLocks noGrp="1"/>
          </p:cNvSpPr>
          <p:nvPr>
            <p:ph type="ctrTitle"/>
          </p:nvPr>
        </p:nvSpPr>
        <p:spPr>
          <a:xfrm>
            <a:off x="1915945" y="1779239"/>
            <a:ext cx="5307309" cy="623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 Requirements</a:t>
            </a:r>
            <a:endParaRPr/>
          </a:p>
        </p:txBody>
      </p:sp>
      <p:cxnSp>
        <p:nvCxnSpPr>
          <p:cNvPr id="207" name="Google Shape;207;p37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37"/>
          <p:cNvCxnSpPr/>
          <p:nvPr/>
        </p:nvCxnSpPr>
        <p:spPr>
          <a:xfrm>
            <a:off x="0" y="3348435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50;p40">
            <a:extLst>
              <a:ext uri="{FF2B5EF4-FFF2-40B4-BE49-F238E27FC236}">
                <a16:creationId xmlns:a16="http://schemas.microsoft.com/office/drawing/2014/main" id="{1297AEB3-0409-65B7-CFF9-CFB57F3DAA54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3" name="Google Shape;250;p40">
            <a:extLst>
              <a:ext uri="{FF2B5EF4-FFF2-40B4-BE49-F238E27FC236}">
                <a16:creationId xmlns:a16="http://schemas.microsoft.com/office/drawing/2014/main" id="{86378129-D95C-2B88-DA29-113AAA682560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2169946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B1B8ED9A-0A6B-9586-8E95-6EA9EF1E585C}"/>
              </a:ext>
            </a:extLst>
          </p:cNvPr>
          <p:cNvSpPr txBox="1">
            <a:spLocks/>
          </p:cNvSpPr>
          <p:nvPr/>
        </p:nvSpPr>
        <p:spPr>
          <a:xfrm>
            <a:off x="293289" y="1198697"/>
            <a:ext cx="174816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" sz="1600" b="1">
                <a:latin typeface="Exo 2" panose="020B0604020202020204" charset="0"/>
                <a:cs typeface="Times New Roman" panose="02020603050405020304" pitchFamily="18" charset="0"/>
              </a:rPr>
              <a:t>1. </a:t>
            </a:r>
            <a:r>
              <a:rPr lang="en-US" sz="1600" b="1">
                <a:latin typeface="Exo 2" panose="020B0604020202020204" charset="0"/>
                <a:cs typeface="Times New Roman" panose="02020603050405020304" pitchFamily="18" charset="0"/>
              </a:rPr>
              <a:t>Compatibility:</a:t>
            </a:r>
            <a:endParaRPr lang="en" sz="1600" b="1">
              <a:latin typeface="Exo 2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5" name="Google Shape;206;p37">
            <a:extLst>
              <a:ext uri="{FF2B5EF4-FFF2-40B4-BE49-F238E27FC236}">
                <a16:creationId xmlns:a16="http://schemas.microsoft.com/office/drawing/2014/main" id="{9373552F-A1E2-90D5-CA96-FDC21F01513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91567" y="226886"/>
            <a:ext cx="3560865" cy="623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Non-Functional Requirements</a:t>
            </a:r>
            <a:endParaRPr/>
          </a:p>
        </p:txBody>
      </p:sp>
      <p:sp>
        <p:nvSpPr>
          <p:cNvPr id="6" name="Google Shape;205;p37">
            <a:extLst>
              <a:ext uri="{FF2B5EF4-FFF2-40B4-BE49-F238E27FC236}">
                <a16:creationId xmlns:a16="http://schemas.microsoft.com/office/drawing/2014/main" id="{61334530-3AA6-D81A-3DF5-095505BE0FE1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1977655" y="1307030"/>
            <a:ext cx="6873055" cy="62306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The system must be compatible with many different versions of operating systems and browsers</a:t>
            </a:r>
          </a:p>
        </p:txBody>
      </p:sp>
      <p:sp>
        <p:nvSpPr>
          <p:cNvPr id="7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B4269849-7D5C-D0A3-7F83-C24C68162111}"/>
              </a:ext>
            </a:extLst>
          </p:cNvPr>
          <p:cNvSpPr txBox="1">
            <a:spLocks/>
          </p:cNvSpPr>
          <p:nvPr/>
        </p:nvSpPr>
        <p:spPr>
          <a:xfrm>
            <a:off x="293288" y="1880953"/>
            <a:ext cx="174816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-US" sz="1600" b="1">
                <a:latin typeface="Exo 2" panose="020B0604020202020204" charset="0"/>
                <a:cs typeface="Times New Roman" panose="02020603050405020304" pitchFamily="18" charset="0"/>
              </a:rPr>
              <a:t>2. Usability:</a:t>
            </a:r>
            <a:endParaRPr lang="en" sz="1600" b="1">
              <a:latin typeface="Exo 2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8" name="Google Shape;205;p37">
            <a:extLst>
              <a:ext uri="{FF2B5EF4-FFF2-40B4-BE49-F238E27FC236}">
                <a16:creationId xmlns:a16="http://schemas.microsoft.com/office/drawing/2014/main" id="{CD1E803E-CC53-8459-8264-7FEEED404CE6}"/>
              </a:ext>
            </a:extLst>
          </p:cNvPr>
          <p:cNvSpPr txBox="1">
            <a:spLocks/>
          </p:cNvSpPr>
          <p:nvPr/>
        </p:nvSpPr>
        <p:spPr>
          <a:xfrm>
            <a:off x="1977652" y="1954889"/>
            <a:ext cx="6873055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-US" sz="1600"/>
              <a:t>The web shall be easy-to-use and shall be appropriate for all people. </a:t>
            </a:r>
          </a:p>
        </p:txBody>
      </p:sp>
      <p:sp>
        <p:nvSpPr>
          <p:cNvPr id="9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C46DC37E-0F7C-6733-EBBE-281108805F85}"/>
              </a:ext>
            </a:extLst>
          </p:cNvPr>
          <p:cNvSpPr txBox="1">
            <a:spLocks/>
          </p:cNvSpPr>
          <p:nvPr/>
        </p:nvSpPr>
        <p:spPr>
          <a:xfrm>
            <a:off x="293288" y="2602748"/>
            <a:ext cx="174816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-US" sz="1600" b="1">
                <a:latin typeface="Exo 2" panose="020B0604020202020204" charset="0"/>
                <a:cs typeface="Times New Roman" panose="02020603050405020304" pitchFamily="18" charset="0"/>
              </a:rPr>
              <a:t>3. Availability:</a:t>
            </a:r>
          </a:p>
          <a:p>
            <a:pPr marL="0" indent="0" algn="l"/>
            <a:endParaRPr lang="en" sz="1600" b="1">
              <a:latin typeface="Exo 2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0" name="Google Shape;205;p37">
            <a:extLst>
              <a:ext uri="{FF2B5EF4-FFF2-40B4-BE49-F238E27FC236}">
                <a16:creationId xmlns:a16="http://schemas.microsoft.com/office/drawing/2014/main" id="{469C5108-C567-1769-06E1-42FF688BEA7E}"/>
              </a:ext>
            </a:extLst>
          </p:cNvPr>
          <p:cNvSpPr txBox="1">
            <a:spLocks/>
          </p:cNvSpPr>
          <p:nvPr/>
        </p:nvSpPr>
        <p:spPr>
          <a:xfrm>
            <a:off x="2041449" y="2540752"/>
            <a:ext cx="6873055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-US" sz="1600"/>
              <a:t>System must allows customers to access services 24 hours a day with minimum downtime period for backup and maintenance.</a:t>
            </a:r>
          </a:p>
        </p:txBody>
      </p:sp>
      <p:sp>
        <p:nvSpPr>
          <p:cNvPr id="11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4A72CB8E-98EF-1FE6-FA8B-D08A1FCBEBB8}"/>
              </a:ext>
            </a:extLst>
          </p:cNvPr>
          <p:cNvSpPr txBox="1">
            <a:spLocks/>
          </p:cNvSpPr>
          <p:nvPr/>
        </p:nvSpPr>
        <p:spPr>
          <a:xfrm>
            <a:off x="293288" y="3245814"/>
            <a:ext cx="1748161" cy="57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-US" sz="1600" b="1">
                <a:latin typeface="Exo 2" panose="020B0604020202020204" charset="0"/>
                <a:cs typeface="Times New Roman" panose="02020603050405020304" pitchFamily="18" charset="0"/>
              </a:rPr>
              <a:t>4. Capacity:</a:t>
            </a:r>
          </a:p>
          <a:p>
            <a:pPr marL="0" indent="0" algn="l"/>
            <a:endParaRPr lang="en" sz="1600" b="1">
              <a:latin typeface="Exo 2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4" name="Google Shape;205;p37">
            <a:extLst>
              <a:ext uri="{FF2B5EF4-FFF2-40B4-BE49-F238E27FC236}">
                <a16:creationId xmlns:a16="http://schemas.microsoft.com/office/drawing/2014/main" id="{455A2942-2C05-F133-81C4-BA3F9AAD5580}"/>
              </a:ext>
            </a:extLst>
          </p:cNvPr>
          <p:cNvSpPr txBox="1">
            <a:spLocks/>
          </p:cNvSpPr>
          <p:nvPr/>
        </p:nvSpPr>
        <p:spPr>
          <a:xfrm>
            <a:off x="1977652" y="3245814"/>
            <a:ext cx="6873055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-US" sz="1600"/>
              <a:t>The Web must have a large capacity to hold user data, web data, image, …</a:t>
            </a:r>
          </a:p>
        </p:txBody>
      </p:sp>
      <p:sp>
        <p:nvSpPr>
          <p:cNvPr id="15" name="Google Shape;169;p35">
            <a:hlinkClick r:id="rId3" action="ppaction://hlinksldjump"/>
            <a:extLst>
              <a:ext uri="{FF2B5EF4-FFF2-40B4-BE49-F238E27FC236}">
                <a16:creationId xmlns:a16="http://schemas.microsoft.com/office/drawing/2014/main" id="{6CF8B74B-23E5-AC6C-A936-7A9AFC2139CC}"/>
              </a:ext>
            </a:extLst>
          </p:cNvPr>
          <p:cNvSpPr txBox="1">
            <a:spLocks/>
          </p:cNvSpPr>
          <p:nvPr/>
        </p:nvSpPr>
        <p:spPr>
          <a:xfrm>
            <a:off x="293288" y="3749678"/>
            <a:ext cx="1748161" cy="467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-US" sz="1600" b="1">
                <a:latin typeface="Exo 2" panose="020B0604020202020204" charset="0"/>
                <a:cs typeface="Times New Roman" panose="02020603050405020304" pitchFamily="18" charset="0"/>
              </a:rPr>
              <a:t>5. Security:</a:t>
            </a:r>
            <a:endParaRPr lang="en" sz="1600" b="1">
              <a:latin typeface="Exo 2" panose="020B0604020202020204" charset="0"/>
              <a:cs typeface="Times New Roman" panose="02020603050405020304" pitchFamily="18" charset="0"/>
            </a:endParaRPr>
          </a:p>
        </p:txBody>
      </p:sp>
      <p:sp>
        <p:nvSpPr>
          <p:cNvPr id="16" name="Google Shape;205;p37">
            <a:extLst>
              <a:ext uri="{FF2B5EF4-FFF2-40B4-BE49-F238E27FC236}">
                <a16:creationId xmlns:a16="http://schemas.microsoft.com/office/drawing/2014/main" id="{3C8F7F9B-5BC8-D147-7507-4F2B9B4201AC}"/>
              </a:ext>
            </a:extLst>
          </p:cNvPr>
          <p:cNvSpPr txBox="1">
            <a:spLocks/>
          </p:cNvSpPr>
          <p:nvPr/>
        </p:nvSpPr>
        <p:spPr>
          <a:xfrm>
            <a:off x="1977652" y="3823614"/>
            <a:ext cx="6873055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marL="0" indent="0" algn="l"/>
            <a:r>
              <a:rPr lang="en-US" sz="1600"/>
              <a:t>Encrypt password, user data to protect user account</a:t>
            </a:r>
          </a:p>
        </p:txBody>
      </p:sp>
      <p:sp>
        <p:nvSpPr>
          <p:cNvPr id="40" name="Google Shape;250;p40">
            <a:extLst>
              <a:ext uri="{FF2B5EF4-FFF2-40B4-BE49-F238E27FC236}">
                <a16:creationId xmlns:a16="http://schemas.microsoft.com/office/drawing/2014/main" id="{A76467A2-9DF1-4B08-3C71-4C7F14692E7A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41" name="Google Shape;250;p40">
            <a:extLst>
              <a:ext uri="{FF2B5EF4-FFF2-40B4-BE49-F238E27FC236}">
                <a16:creationId xmlns:a16="http://schemas.microsoft.com/office/drawing/2014/main" id="{CEA39B7D-BA36-1B9D-A5F6-0EE7BF55C0E6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12680602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build="p"/>
      <p:bldP spid="7" grpId="0"/>
      <p:bldP spid="8" grpId="0"/>
      <p:bldP spid="9" grpId="0"/>
      <p:bldP spid="10" grpId="0"/>
      <p:bldP spid="11" grpId="0"/>
      <p:bldP spid="14" grpId="0"/>
      <p:bldP spid="15" grpId="0"/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6"/>
          <p:cNvSpPr txBox="1">
            <a:spLocks noGrp="1"/>
          </p:cNvSpPr>
          <p:nvPr>
            <p:ph type="ctrTitle"/>
          </p:nvPr>
        </p:nvSpPr>
        <p:spPr>
          <a:xfrm flipH="1">
            <a:off x="250678" y="2162091"/>
            <a:ext cx="533821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Analysis and design</a:t>
            </a:r>
            <a:endParaRPr/>
          </a:p>
        </p:txBody>
      </p:sp>
      <p:sp>
        <p:nvSpPr>
          <p:cNvPr id="192" name="Google Shape;192;p36"/>
          <p:cNvSpPr txBox="1">
            <a:spLocks noGrp="1"/>
          </p:cNvSpPr>
          <p:nvPr>
            <p:ph type="title" idx="2"/>
          </p:nvPr>
        </p:nvSpPr>
        <p:spPr>
          <a:xfrm flipH="1">
            <a:off x="249382" y="1398993"/>
            <a:ext cx="29793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93" name="Google Shape;193;p36"/>
          <p:cNvSpPr txBox="1">
            <a:spLocks noGrp="1"/>
          </p:cNvSpPr>
          <p:nvPr>
            <p:ph type="subTitle" idx="1"/>
          </p:nvPr>
        </p:nvSpPr>
        <p:spPr>
          <a:xfrm>
            <a:off x="249383" y="2915841"/>
            <a:ext cx="5016344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xo 2" panose="020B0604020202020204" charset="0"/>
              </a:rPr>
              <a:t>Architecture and technologies used. </a:t>
            </a:r>
            <a:endParaRPr>
              <a:latin typeface="Exo 2" panose="020B0604020202020204" charset="0"/>
            </a:endParaRPr>
          </a:p>
        </p:txBody>
      </p:sp>
      <p:cxnSp>
        <p:nvCxnSpPr>
          <p:cNvPr id="194" name="Google Shape;194;p36"/>
          <p:cNvCxnSpPr/>
          <p:nvPr/>
        </p:nvCxnSpPr>
        <p:spPr>
          <a:xfrm>
            <a:off x="85061" y="4567739"/>
            <a:ext cx="15615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250;p40">
            <a:extLst>
              <a:ext uri="{FF2B5EF4-FFF2-40B4-BE49-F238E27FC236}">
                <a16:creationId xmlns:a16="http://schemas.microsoft.com/office/drawing/2014/main" id="{9CF6FFBA-D0AB-6D19-B030-0B3A7F92CF54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4" name="Google Shape;250;p40">
            <a:extLst>
              <a:ext uri="{FF2B5EF4-FFF2-40B4-BE49-F238E27FC236}">
                <a16:creationId xmlns:a16="http://schemas.microsoft.com/office/drawing/2014/main" id="{33BC09EF-0B2B-B3BD-C256-726AE3212272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20985060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35"/>
          <p:cNvSpPr txBox="1">
            <a:spLocks noGrp="1"/>
          </p:cNvSpPr>
          <p:nvPr>
            <p:ph type="ctrTitle"/>
          </p:nvPr>
        </p:nvSpPr>
        <p:spPr>
          <a:xfrm>
            <a:off x="3385875" y="2098650"/>
            <a:ext cx="2372400" cy="94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TABLE OF CONTENTS</a:t>
            </a:r>
            <a:endParaRPr/>
          </a:p>
        </p:txBody>
      </p:sp>
      <p:sp>
        <p:nvSpPr>
          <p:cNvPr id="166" name="Google Shape;166;p35">
            <a:hlinkClick r:id="rId3" action="ppaction://hlinksldjump"/>
          </p:cNvPr>
          <p:cNvSpPr txBox="1">
            <a:spLocks noGrp="1"/>
          </p:cNvSpPr>
          <p:nvPr>
            <p:ph type="title" idx="5"/>
          </p:nvPr>
        </p:nvSpPr>
        <p:spPr>
          <a:xfrm>
            <a:off x="2105406" y="251371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/>
          </a:p>
        </p:txBody>
      </p:sp>
      <p:sp>
        <p:nvSpPr>
          <p:cNvPr id="167" name="Google Shape;167;p35"/>
          <p:cNvSpPr txBox="1">
            <a:spLocks noGrp="1"/>
          </p:cNvSpPr>
          <p:nvPr>
            <p:ph type="ctrTitle" idx="2"/>
          </p:nvPr>
        </p:nvSpPr>
        <p:spPr>
          <a:xfrm>
            <a:off x="390296" y="201653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Preamble</a:t>
            </a:r>
            <a:endParaRPr/>
          </a:p>
        </p:txBody>
      </p:sp>
      <p:sp>
        <p:nvSpPr>
          <p:cNvPr id="168" name="Google Shape;168;p35"/>
          <p:cNvSpPr txBox="1">
            <a:spLocks noGrp="1"/>
          </p:cNvSpPr>
          <p:nvPr>
            <p:ph type="subTitle" idx="1"/>
          </p:nvPr>
        </p:nvSpPr>
        <p:spPr>
          <a:xfrm>
            <a:off x="237069" y="613462"/>
            <a:ext cx="2127526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Exo 2" panose="020B0604020202020204" charset="0"/>
              </a:rPr>
              <a:t>Problem statement, product position statement (from the Vision document), users/market.</a:t>
            </a:r>
          </a:p>
        </p:txBody>
      </p:sp>
      <p:sp>
        <p:nvSpPr>
          <p:cNvPr id="169" name="Google Shape;169;p35">
            <a:hlinkClick r:id="rId4" action="ppaction://hlinksldjump"/>
          </p:cNvPr>
          <p:cNvSpPr txBox="1">
            <a:spLocks noGrp="1"/>
          </p:cNvSpPr>
          <p:nvPr>
            <p:ph type="title" idx="3"/>
          </p:nvPr>
        </p:nvSpPr>
        <p:spPr>
          <a:xfrm>
            <a:off x="2118448" y="57099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70" name="Google Shape;170;p35">
            <a:hlinkClick r:id="rId5" action="ppaction://hlinksldjump"/>
          </p:cNvPr>
          <p:cNvSpPr txBox="1">
            <a:spLocks noGrp="1"/>
          </p:cNvSpPr>
          <p:nvPr>
            <p:ph type="title" idx="4"/>
          </p:nvPr>
        </p:nvSpPr>
        <p:spPr>
          <a:xfrm>
            <a:off x="2105406" y="1542355"/>
            <a:ext cx="11076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71" name="Google Shape;171;p35">
            <a:hlinkClick r:id="rId6" action="ppaction://hlinksldjump"/>
          </p:cNvPr>
          <p:cNvSpPr txBox="1">
            <a:spLocks noGrp="1"/>
          </p:cNvSpPr>
          <p:nvPr>
            <p:ph type="title" idx="6"/>
          </p:nvPr>
        </p:nvSpPr>
        <p:spPr>
          <a:xfrm>
            <a:off x="5930996" y="3091515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72" name="Google Shape;172;p35">
            <a:hlinkClick r:id="rId7" action="ppaction://hlinksldjump"/>
          </p:cNvPr>
          <p:cNvSpPr txBox="1">
            <a:spLocks noGrp="1"/>
          </p:cNvSpPr>
          <p:nvPr>
            <p:ph type="title" idx="7"/>
          </p:nvPr>
        </p:nvSpPr>
        <p:spPr>
          <a:xfrm>
            <a:off x="5930996" y="4111213"/>
            <a:ext cx="1072200" cy="577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74" name="Google Shape;174;p35"/>
          <p:cNvSpPr txBox="1">
            <a:spLocks noGrp="1"/>
          </p:cNvSpPr>
          <p:nvPr>
            <p:ph type="ctrTitle" idx="9"/>
          </p:nvPr>
        </p:nvSpPr>
        <p:spPr>
          <a:xfrm>
            <a:off x="390296" y="1167854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Project management</a:t>
            </a:r>
            <a:endParaRPr/>
          </a:p>
        </p:txBody>
      </p:sp>
      <p:sp>
        <p:nvSpPr>
          <p:cNvPr id="175" name="Google Shape;175;p35"/>
          <p:cNvSpPr txBox="1">
            <a:spLocks noGrp="1"/>
          </p:cNvSpPr>
          <p:nvPr>
            <p:ph type="subTitle" idx="13"/>
          </p:nvPr>
        </p:nvSpPr>
        <p:spPr>
          <a:xfrm>
            <a:off x="690446" y="1579661"/>
            <a:ext cx="1674148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Exo 2" panose="020B0604020202020204" charset="0"/>
              </a:rPr>
              <a:t>Team structure and responsibilities of team members.</a:t>
            </a:r>
          </a:p>
        </p:txBody>
      </p:sp>
      <p:sp>
        <p:nvSpPr>
          <p:cNvPr id="176" name="Google Shape;176;p35"/>
          <p:cNvSpPr txBox="1">
            <a:spLocks noGrp="1"/>
          </p:cNvSpPr>
          <p:nvPr>
            <p:ph type="ctrTitle" idx="14"/>
          </p:nvPr>
        </p:nvSpPr>
        <p:spPr>
          <a:xfrm>
            <a:off x="6820546" y="2934106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Analysis and design</a:t>
            </a:r>
            <a:endParaRPr/>
          </a:p>
        </p:txBody>
      </p:sp>
      <p:sp>
        <p:nvSpPr>
          <p:cNvPr id="177" name="Google Shape;177;p35"/>
          <p:cNvSpPr txBox="1">
            <a:spLocks noGrp="1"/>
          </p:cNvSpPr>
          <p:nvPr>
            <p:ph type="subTitle" idx="15"/>
          </p:nvPr>
        </p:nvSpPr>
        <p:spPr>
          <a:xfrm>
            <a:off x="6820546" y="3436287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xo 2" panose="020B0604020202020204" charset="0"/>
              </a:rPr>
              <a:t>Architecture and technologies used. </a:t>
            </a:r>
          </a:p>
        </p:txBody>
      </p:sp>
      <p:sp>
        <p:nvSpPr>
          <p:cNvPr id="178" name="Google Shape;178;p35"/>
          <p:cNvSpPr txBox="1">
            <a:spLocks noGrp="1"/>
          </p:cNvSpPr>
          <p:nvPr>
            <p:ph type="ctrTitle" idx="16"/>
          </p:nvPr>
        </p:nvSpPr>
        <p:spPr>
          <a:xfrm>
            <a:off x="189648" y="2437908"/>
            <a:ext cx="2174942" cy="318977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Software requirements</a:t>
            </a:r>
            <a:endParaRPr/>
          </a:p>
        </p:txBody>
      </p:sp>
      <p:sp>
        <p:nvSpPr>
          <p:cNvPr id="179" name="Google Shape;179;p35"/>
          <p:cNvSpPr txBox="1">
            <a:spLocks noGrp="1"/>
          </p:cNvSpPr>
          <p:nvPr>
            <p:ph type="subTitle" idx="17"/>
          </p:nvPr>
        </p:nvSpPr>
        <p:spPr>
          <a:xfrm>
            <a:off x="345440" y="2623590"/>
            <a:ext cx="201915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latin typeface="Exo 2" panose="020B0604020202020204" charset="0"/>
              </a:rPr>
              <a:t>Use-case model  and Functional – NonFunctional Requirements</a:t>
            </a:r>
          </a:p>
        </p:txBody>
      </p:sp>
      <p:sp>
        <p:nvSpPr>
          <p:cNvPr id="180" name="Google Shape;180;p35"/>
          <p:cNvSpPr txBox="1">
            <a:spLocks noGrp="1"/>
          </p:cNvSpPr>
          <p:nvPr>
            <p:ph type="ctrTitle" idx="18"/>
          </p:nvPr>
        </p:nvSpPr>
        <p:spPr>
          <a:xfrm>
            <a:off x="6820546" y="3771425"/>
            <a:ext cx="1974300" cy="57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Software testing </a:t>
            </a:r>
            <a:endParaRPr/>
          </a:p>
        </p:txBody>
      </p:sp>
      <p:sp>
        <p:nvSpPr>
          <p:cNvPr id="181" name="Google Shape;181;p35"/>
          <p:cNvSpPr txBox="1">
            <a:spLocks noGrp="1"/>
          </p:cNvSpPr>
          <p:nvPr>
            <p:ph type="subTitle" idx="19"/>
          </p:nvPr>
        </p:nvSpPr>
        <p:spPr>
          <a:xfrm>
            <a:off x="6820546" y="4183231"/>
            <a:ext cx="1674300" cy="57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sz="1000">
                <a:latin typeface="Exo 2" panose="020B0604020202020204" charset="0"/>
              </a:rPr>
              <a:t>Enviroments Need, Target test items and Test report</a:t>
            </a:r>
          </a:p>
        </p:txBody>
      </p:sp>
      <p:cxnSp>
        <p:nvCxnSpPr>
          <p:cNvPr id="184" name="Google Shape;184;p35"/>
          <p:cNvCxnSpPr/>
          <p:nvPr/>
        </p:nvCxnSpPr>
        <p:spPr>
          <a:xfrm>
            <a:off x="3297225" y="0"/>
            <a:ext cx="0" cy="23937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85" name="Google Shape;185;p35"/>
          <p:cNvCxnSpPr/>
          <p:nvPr/>
        </p:nvCxnSpPr>
        <p:spPr>
          <a:xfrm>
            <a:off x="5861950" y="3131400"/>
            <a:ext cx="0" cy="2030100"/>
          </a:xfrm>
          <a:prstGeom prst="straightConnector1">
            <a:avLst/>
          </a:prstGeom>
          <a:noFill/>
          <a:ln w="9525" cap="flat" cmpd="sng">
            <a:solidFill>
              <a:srgbClr val="59595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" name="Google Shape;250;p40">
            <a:extLst>
              <a:ext uri="{FF2B5EF4-FFF2-40B4-BE49-F238E27FC236}">
                <a16:creationId xmlns:a16="http://schemas.microsoft.com/office/drawing/2014/main" id="{08725F87-7419-595D-425F-98B7A85DA32F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11" name="Google Shape;250;p40">
            <a:extLst>
              <a:ext uri="{FF2B5EF4-FFF2-40B4-BE49-F238E27FC236}">
                <a16:creationId xmlns:a16="http://schemas.microsoft.com/office/drawing/2014/main" id="{2AFE7D45-E5D9-51AF-7E6F-C89CC0ECB766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8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1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8A801-3141-A7DD-71C7-A7F44B7300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 flipH="1">
            <a:off x="695425" y="242287"/>
            <a:ext cx="3559800" cy="780600"/>
          </a:xfrm>
        </p:spPr>
        <p:txBody>
          <a:bodyPr>
            <a:normAutofit fontScale="90000"/>
          </a:bodyPr>
          <a:lstStyle/>
          <a:p>
            <a:r>
              <a:rPr lang="en-US" sz="2700" dirty="0"/>
              <a:t>Software Architecture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DA41EEB-E135-E97A-FD0A-CF668C036F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53D106-CC01-047E-7747-EDB1FD649E50}"/>
              </a:ext>
            </a:extLst>
          </p:cNvPr>
          <p:cNvPicPr>
            <a:picLocks noGrp="1" noChangeAspect="1" noChangeArrowheads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1956" y="1241320"/>
            <a:ext cx="5780088" cy="326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C9880AC-DABC-ADFB-CA7D-1EF21F68C7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001" y="1365148"/>
            <a:ext cx="7359998" cy="32635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Google Shape;250;p40">
            <a:extLst>
              <a:ext uri="{FF2B5EF4-FFF2-40B4-BE49-F238E27FC236}">
                <a16:creationId xmlns:a16="http://schemas.microsoft.com/office/drawing/2014/main" id="{E799A550-6E67-3C11-78A9-EA6ADB4E0A09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5" name="Google Shape;250;p40">
            <a:extLst>
              <a:ext uri="{FF2B5EF4-FFF2-40B4-BE49-F238E27FC236}">
                <a16:creationId xmlns:a16="http://schemas.microsoft.com/office/drawing/2014/main" id="{CA2B6AD1-2810-7D65-791D-F51130A22847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21434945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11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F8A62-DEDC-3E99-70F5-AE56F4CC5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652" y="1325019"/>
            <a:ext cx="3218521" cy="2034691"/>
          </a:xfrm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1" u="sng" dirty="0"/>
              <a:t>GUI components: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 Authentication GUI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 Post GUI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 Admin GUI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 User management GUI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/>
              <a:t>  Searching GUI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E10DE35-9E2D-6BD6-BC58-68182D79C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8905"/>
            <a:ext cx="7886700" cy="950162"/>
          </a:xfrm>
        </p:spPr>
        <p:txBody>
          <a:bodyPr>
            <a:normAutofit/>
          </a:bodyPr>
          <a:lstStyle/>
          <a:p>
            <a:r>
              <a:rPr lang="en-US" sz="2700" dirty="0"/>
              <a:t>Components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331E92-0F0C-996D-8472-9103AB19523A}"/>
              </a:ext>
            </a:extLst>
          </p:cNvPr>
          <p:cNvSpPr txBox="1">
            <a:spLocks/>
          </p:cNvSpPr>
          <p:nvPr/>
        </p:nvSpPr>
        <p:spPr>
          <a:xfrm>
            <a:off x="4572000" y="1325018"/>
            <a:ext cx="3796991" cy="3659577"/>
          </a:xfrm>
          <a:prstGeom prst="rect">
            <a:avLst/>
          </a:prstGeom>
          <a:ln>
            <a:noFill/>
          </a:ln>
        </p:spPr>
        <p:txBody>
          <a:bodyPr vert="horz" lIns="68580" tIns="34290" rIns="68580" bIns="3429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100" b="1" i="1" u="sng" dirty="0"/>
              <a:t>Controller components: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100" dirty="0"/>
              <a:t>  Authentication Controller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100" dirty="0"/>
              <a:t>  Post Controller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100" dirty="0"/>
              <a:t>  Admin Controller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100" dirty="0"/>
              <a:t>  User management Controller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sz="2100" dirty="0"/>
              <a:t>  Searching Controller</a:t>
            </a:r>
          </a:p>
          <a:p>
            <a:pPr>
              <a:buFont typeface="Wingdings" panose="05000000000000000000" pitchFamily="2" charset="2"/>
              <a:buChar char="q"/>
            </a:pPr>
            <a:endParaRPr lang="en-US" sz="2100" dirty="0"/>
          </a:p>
          <a:p>
            <a:pPr>
              <a:buFont typeface="Wingdings" panose="05000000000000000000" pitchFamily="2" charset="2"/>
              <a:buChar char="q"/>
            </a:pPr>
            <a:r>
              <a:rPr lang="en-US" sz="2100" dirty="0"/>
              <a:t>Service Integrations</a:t>
            </a:r>
          </a:p>
          <a:p>
            <a:pPr marL="0" indent="0">
              <a:buNone/>
            </a:pP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6211005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D12B5A00-C170-CC9C-DC5B-A7F162520B9C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6669" y="1023548"/>
            <a:ext cx="5450663" cy="3875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B83E294-075F-F65D-3EAF-1F1B4B10F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8905"/>
            <a:ext cx="7886700" cy="950162"/>
          </a:xfrm>
        </p:spPr>
        <p:txBody>
          <a:bodyPr>
            <a:normAutofit/>
          </a:bodyPr>
          <a:lstStyle/>
          <a:p>
            <a:r>
              <a:rPr lang="en-US" sz="2700" dirty="0"/>
              <a:t>Authentication Components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2DD79DB1-5547-013C-DBB4-9FAF36868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0978" y="1023548"/>
            <a:ext cx="5942045" cy="38756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91DA286-E872-0D85-4FAF-358083CCDD5C}"/>
              </a:ext>
            </a:extLst>
          </p:cNvPr>
          <p:cNvGrpSpPr/>
          <p:nvPr/>
        </p:nvGrpSpPr>
        <p:grpSpPr>
          <a:xfrm>
            <a:off x="1056865" y="282472"/>
            <a:ext cx="7030269" cy="4578557"/>
            <a:chOff x="1409153" y="376629"/>
            <a:chExt cx="9373692" cy="6104742"/>
          </a:xfrm>
        </p:grpSpPr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CFD3D36D-54B5-132A-9A4A-B3B0E767722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409153" y="1313823"/>
              <a:ext cx="9373692" cy="51675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Arrow: Down 7">
              <a:extLst>
                <a:ext uri="{FF2B5EF4-FFF2-40B4-BE49-F238E27FC236}">
                  <a16:creationId xmlns:a16="http://schemas.microsoft.com/office/drawing/2014/main" id="{126ACA1E-0DA4-D610-98CD-5EAA984E909A}"/>
                </a:ext>
              </a:extLst>
            </p:cNvPr>
            <p:cNvSpPr/>
            <p:nvPr/>
          </p:nvSpPr>
          <p:spPr>
            <a:xfrm>
              <a:off x="9040501" y="376629"/>
              <a:ext cx="568712" cy="988102"/>
            </a:xfrm>
            <a:prstGeom prst="downArrow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</p:spTree>
    <p:extLst>
      <p:ext uri="{BB962C8B-B14F-4D97-AF65-F5344CB8AC3E}">
        <p14:creationId xmlns:p14="http://schemas.microsoft.com/office/powerpoint/2010/main" val="1222963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4" presetClass="exit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randombar(horizontal)">
                                      <p:cBhvr>
                                        <p:cTn id="22" dur="500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7A25A3D-6704-1685-BB98-5A2E752C0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8905"/>
            <a:ext cx="7886700" cy="950162"/>
          </a:xfrm>
        </p:spPr>
        <p:txBody>
          <a:bodyPr>
            <a:normAutofit/>
          </a:bodyPr>
          <a:lstStyle/>
          <a:p>
            <a:r>
              <a:rPr lang="en-US" sz="2700" dirty="0"/>
              <a:t>Implementation view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EA7EB7B-ED37-968D-E2D8-248AB59948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2467" y="1019953"/>
            <a:ext cx="4080951" cy="37931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9E3BDF-3E26-4111-4E8E-8EB3DFFBF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72978" y="873562"/>
            <a:ext cx="4162437" cy="4085972"/>
          </a:xfrm>
          <a:solidFill>
            <a:schemeClr val="bg1"/>
          </a:solidFill>
          <a:ln>
            <a:noFill/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b="1" i="1" u="sng" dirty="0">
                <a:latin typeface="Exo 2" panose="020B0604020202020204" charset="0"/>
              </a:rPr>
              <a:t>User Interface: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Exo 2" panose="020B0604020202020204" charset="0"/>
              </a:rPr>
              <a:t>  templates: save HTML files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Exo 2" panose="020B0604020202020204" charset="0"/>
              </a:rPr>
              <a:t>  Styles: save CSS files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Exo 2" panose="020B0604020202020204" charset="0"/>
              </a:rPr>
              <a:t>  Scripts: save JavaScript files</a:t>
            </a:r>
          </a:p>
          <a:p>
            <a:pPr marL="0" indent="0" algn="ctr">
              <a:buNone/>
            </a:pPr>
            <a:r>
              <a:rPr lang="en-US" b="1" i="1" u="sng" dirty="0">
                <a:latin typeface="Exo 2" panose="020B0604020202020204" charset="0"/>
              </a:rPr>
              <a:t>Server:</a:t>
            </a:r>
            <a:endParaRPr lang="en-US" dirty="0">
              <a:latin typeface="Exo 2" panose="020B060402020202020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Exo 2" panose="020B0604020202020204" charset="0"/>
              </a:rPr>
              <a:t>  Images: save images</a:t>
            </a: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Exo 2" panose="020B0604020202020204" charset="0"/>
              </a:rPr>
              <a:t>  server.py, main.py: files to run software server</a:t>
            </a:r>
          </a:p>
          <a:p>
            <a:pPr marL="0" indent="0" algn="ctr">
              <a:buNone/>
            </a:pPr>
            <a:r>
              <a:rPr lang="en-US" b="1" i="1" u="sng" dirty="0">
                <a:latin typeface="Exo 2" panose="020B0604020202020204" charset="0"/>
              </a:rPr>
              <a:t>Database:</a:t>
            </a:r>
            <a:endParaRPr lang="en-US" dirty="0">
              <a:latin typeface="Exo 2" panose="020B0604020202020204" charset="0"/>
            </a:endParaRPr>
          </a:p>
          <a:p>
            <a:pPr>
              <a:buFont typeface="Wingdings" panose="05000000000000000000" pitchFamily="2" charset="2"/>
              <a:buChar char="q"/>
            </a:pPr>
            <a:r>
              <a:rPr lang="en-US" dirty="0">
                <a:latin typeface="Exo 2" panose="020B0604020202020204" charset="0"/>
              </a:rPr>
              <a:t>  </a:t>
            </a:r>
            <a:r>
              <a:rPr lang="en-US" dirty="0" err="1">
                <a:latin typeface="Exo 2" panose="020B0604020202020204" charset="0"/>
              </a:rPr>
              <a:t>FoodaholicManagement.sql</a:t>
            </a:r>
            <a:endParaRPr lang="en-US" dirty="0">
              <a:latin typeface="Exo 2" panose="020B0604020202020204" charset="0"/>
            </a:endParaRPr>
          </a:p>
          <a:p>
            <a:pPr marL="0" indent="0">
              <a:buNone/>
            </a:pPr>
            <a:endParaRPr lang="en-US" dirty="0">
              <a:latin typeface="Exo 2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601175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0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uiExpand="1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1"/>
          <p:cNvSpPr txBox="1">
            <a:spLocks noGrp="1"/>
          </p:cNvSpPr>
          <p:nvPr>
            <p:ph type="ctrTitle"/>
          </p:nvPr>
        </p:nvSpPr>
        <p:spPr>
          <a:xfrm flipH="1">
            <a:off x="250678" y="2162091"/>
            <a:ext cx="5338210" cy="10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600"/>
              <a:buNone/>
            </a:pPr>
            <a:r>
              <a:rPr lang="en-US"/>
              <a:t>Software testing </a:t>
            </a:r>
            <a:endParaRPr/>
          </a:p>
        </p:txBody>
      </p:sp>
      <p:sp>
        <p:nvSpPr>
          <p:cNvPr id="39" name="Google Shape;39;p1"/>
          <p:cNvSpPr txBox="1">
            <a:spLocks noGrp="1"/>
          </p:cNvSpPr>
          <p:nvPr>
            <p:ph type="title" idx="2"/>
          </p:nvPr>
        </p:nvSpPr>
        <p:spPr>
          <a:xfrm flipH="1">
            <a:off x="249382" y="1398993"/>
            <a:ext cx="2979300" cy="1022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600"/>
              <a:buNone/>
            </a:pPr>
            <a:r>
              <a:rPr lang="en-US"/>
              <a:t>05</a:t>
            </a:r>
            <a:endParaRPr/>
          </a:p>
        </p:txBody>
      </p:sp>
      <p:sp>
        <p:nvSpPr>
          <p:cNvPr id="40" name="Google Shape;40;p1"/>
          <p:cNvSpPr txBox="1">
            <a:spLocks noGrp="1"/>
          </p:cNvSpPr>
          <p:nvPr>
            <p:ph type="subTitle" idx="1"/>
          </p:nvPr>
        </p:nvSpPr>
        <p:spPr>
          <a:xfrm>
            <a:off x="324453" y="2911174"/>
            <a:ext cx="4691887" cy="536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 b="1">
                <a:latin typeface="Exo 2" panose="020B0604020202020204" charset="0"/>
              </a:rPr>
              <a:t>Enviroments Need, Target test items and Test report</a:t>
            </a:r>
            <a:endParaRPr b="1">
              <a:latin typeface="Exo 2" panose="020B0604020202020204" charset="0"/>
            </a:endParaRPr>
          </a:p>
        </p:txBody>
      </p:sp>
      <p:cxnSp>
        <p:nvCxnSpPr>
          <p:cNvPr id="41" name="Google Shape;41;p1"/>
          <p:cNvCxnSpPr/>
          <p:nvPr/>
        </p:nvCxnSpPr>
        <p:spPr>
          <a:xfrm>
            <a:off x="85061" y="4567739"/>
            <a:ext cx="15615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2" name="Google Shape;42;p1"/>
          <p:cNvSpPr txBox="1"/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Introduction to Software Engineering - 20CLC07</a:t>
            </a:r>
            <a:endParaRPr/>
          </a:p>
        </p:txBody>
      </p:sp>
      <p:sp>
        <p:nvSpPr>
          <p:cNvPr id="43" name="Google Shape;43;p1"/>
          <p:cNvSpPr txBox="1"/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Foodaholic – Group 01</a:t>
            </a:r>
            <a:endParaRPr/>
          </a:p>
        </p:txBody>
      </p:sp>
      <p:pic>
        <p:nvPicPr>
          <p:cNvPr id="44" name="Google Shape;44;p1" descr="7 Reasons Why Software Testing is Important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324453" y="243850"/>
            <a:ext cx="2829157" cy="11002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2"/>
          <p:cNvSpPr txBox="1">
            <a:spLocks noGrp="1"/>
          </p:cNvSpPr>
          <p:nvPr>
            <p:ph type="ctrTitle"/>
          </p:nvPr>
        </p:nvSpPr>
        <p:spPr>
          <a:xfrm>
            <a:off x="2698595" y="1715467"/>
            <a:ext cx="3620429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Environments Need</a:t>
            </a:r>
            <a:endParaRPr/>
          </a:p>
        </p:txBody>
      </p:sp>
      <p:cxnSp>
        <p:nvCxnSpPr>
          <p:cNvPr id="50" name="Google Shape;50;p2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1" name="Google Shape;51;p2"/>
          <p:cNvCxnSpPr/>
          <p:nvPr/>
        </p:nvCxnSpPr>
        <p:spPr>
          <a:xfrm>
            <a:off x="0" y="3348435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2" name="Google Shape;52;p2"/>
          <p:cNvSpPr txBox="1"/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Introduction to Software Engineering - 20CLC07</a:t>
            </a:r>
            <a:endParaRPr/>
          </a:p>
        </p:txBody>
      </p:sp>
      <p:sp>
        <p:nvSpPr>
          <p:cNvPr id="53" name="Google Shape;53;p2"/>
          <p:cNvSpPr txBox="1"/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Foodaholic – Group 01</a:t>
            </a:r>
            <a:endParaRPr/>
          </a:p>
        </p:txBody>
      </p:sp>
      <p:sp>
        <p:nvSpPr>
          <p:cNvPr id="54" name="Google Shape;54;p2"/>
          <p:cNvSpPr txBox="1">
            <a:spLocks noGrp="1"/>
          </p:cNvSpPr>
          <p:nvPr>
            <p:ph type="subTitle" idx="1"/>
          </p:nvPr>
        </p:nvSpPr>
        <p:spPr>
          <a:xfrm>
            <a:off x="3047998" y="2298617"/>
            <a:ext cx="3049749" cy="563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Hardware Requirements 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Software in Test Environments</a:t>
            </a:r>
            <a:endParaRPr/>
          </a:p>
          <a:p>
            <a:pPr marL="457200" lvl="0" indent="-304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Productivity and Support tools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9" name="Google Shape;59;p3"/>
          <p:cNvCxnSpPr/>
          <p:nvPr/>
        </p:nvCxnSpPr>
        <p:spPr>
          <a:xfrm>
            <a:off x="283728" y="2242103"/>
            <a:ext cx="13680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0" name="Google Shape;60;p3"/>
          <p:cNvSpPr txBox="1"/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Introduction to Software Engineering - 20CLC07</a:t>
            </a:r>
            <a:endParaRPr/>
          </a:p>
        </p:txBody>
      </p:sp>
      <p:sp>
        <p:nvSpPr>
          <p:cNvPr id="61" name="Google Shape;61;p3"/>
          <p:cNvSpPr txBox="1"/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Foodaholic – Group 01</a:t>
            </a:r>
            <a:endParaRPr/>
          </a:p>
        </p:txBody>
      </p:sp>
      <p:sp>
        <p:nvSpPr>
          <p:cNvPr id="62" name="Google Shape;62;p3"/>
          <p:cNvSpPr txBox="1"/>
          <p:nvPr/>
        </p:nvSpPr>
        <p:spPr>
          <a:xfrm>
            <a:off x="315561" y="1921625"/>
            <a:ext cx="1368000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Hardware:</a:t>
            </a:r>
            <a:endParaRPr/>
          </a:p>
        </p:txBody>
      </p:sp>
      <p:sp>
        <p:nvSpPr>
          <p:cNvPr id="63" name="Google Shape;63;p3"/>
          <p:cNvSpPr txBox="1">
            <a:spLocks noGrp="1"/>
          </p:cNvSpPr>
          <p:nvPr>
            <p:ph type="subTitle" idx="1"/>
          </p:nvPr>
        </p:nvSpPr>
        <p:spPr>
          <a:xfrm>
            <a:off x="283728" y="3347420"/>
            <a:ext cx="3983400" cy="1107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n-US"/>
              <a:t>Firefox</a:t>
            </a:r>
            <a:endParaRPr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n-US"/>
              <a:t>Google Chrome</a:t>
            </a:r>
            <a:endParaRPr/>
          </a:p>
          <a:p>
            <a:pPr marL="49530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Font typeface="Arial"/>
              <a:buChar char="•"/>
            </a:pPr>
            <a:r>
              <a:rPr lang="en-US"/>
              <a:t>MS Edge	     </a:t>
            </a:r>
            <a:endParaRPr/>
          </a:p>
        </p:txBody>
      </p:sp>
      <p:sp>
        <p:nvSpPr>
          <p:cNvPr id="64" name="Google Shape;64;p3"/>
          <p:cNvSpPr txBox="1"/>
          <p:nvPr/>
        </p:nvSpPr>
        <p:spPr>
          <a:xfrm>
            <a:off x="315561" y="2347747"/>
            <a:ext cx="4315911" cy="1107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95300" marR="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OS: Windows 10 or Windows 11 (Recommended)</a:t>
            </a:r>
            <a:endParaRPr/>
          </a:p>
          <a:p>
            <a:pPr marL="495300" marR="0" lvl="0" indent="-3492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Ram 4GB or higher		     </a:t>
            </a:r>
            <a:endParaRPr/>
          </a:p>
        </p:txBody>
      </p:sp>
      <p:sp>
        <p:nvSpPr>
          <p:cNvPr id="66" name="Google Shape;66;p3"/>
          <p:cNvSpPr txBox="1"/>
          <p:nvPr/>
        </p:nvSpPr>
        <p:spPr>
          <a:xfrm>
            <a:off x="163161" y="3108692"/>
            <a:ext cx="3241677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Software in Test Environments:</a:t>
            </a:r>
            <a:endParaRPr/>
          </a:p>
        </p:txBody>
      </p:sp>
      <p:cxnSp>
        <p:nvCxnSpPr>
          <p:cNvPr id="67" name="Google Shape;67;p3"/>
          <p:cNvCxnSpPr/>
          <p:nvPr/>
        </p:nvCxnSpPr>
        <p:spPr>
          <a:xfrm rot="10800000" flipH="1">
            <a:off x="283728" y="3420235"/>
            <a:ext cx="3323454" cy="13564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8" name="Google Shape;68;p3"/>
          <p:cNvSpPr txBox="1"/>
          <p:nvPr/>
        </p:nvSpPr>
        <p:spPr>
          <a:xfrm>
            <a:off x="5152104" y="1921625"/>
            <a:ext cx="3241677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Productivity and Support Tools:</a:t>
            </a:r>
            <a:endParaRPr/>
          </a:p>
        </p:txBody>
      </p:sp>
      <p:cxnSp>
        <p:nvCxnSpPr>
          <p:cNvPr id="69" name="Google Shape;69;p3"/>
          <p:cNvCxnSpPr/>
          <p:nvPr/>
        </p:nvCxnSpPr>
        <p:spPr>
          <a:xfrm rot="10800000" flipH="1">
            <a:off x="5272671" y="2233168"/>
            <a:ext cx="3323454" cy="13564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0" name="Google Shape;70;p3"/>
          <p:cNvSpPr txBox="1"/>
          <p:nvPr/>
        </p:nvSpPr>
        <p:spPr>
          <a:xfrm>
            <a:off x="5272671" y="2571750"/>
            <a:ext cx="3983400" cy="11078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953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Defect Tracking: MS Excel</a:t>
            </a:r>
            <a:endParaRPr/>
          </a:p>
          <a:p>
            <a:pPr marL="4953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Prepare test plan: MS Word</a:t>
            </a:r>
            <a:endParaRPr/>
          </a:p>
          <a:p>
            <a:pPr marL="4953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Arial"/>
              <a:buChar char="•"/>
            </a:pPr>
            <a:r>
              <a:rPr lang="en-US"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Automation Testing: Katalon	     </a:t>
            </a:r>
            <a:endParaRPr/>
          </a:p>
        </p:txBody>
      </p:sp>
      <p:sp>
        <p:nvSpPr>
          <p:cNvPr id="4" name="Google Shape;54;p2">
            <a:extLst>
              <a:ext uri="{FF2B5EF4-FFF2-40B4-BE49-F238E27FC236}">
                <a16:creationId xmlns:a16="http://schemas.microsoft.com/office/drawing/2014/main" id="{9AC3F3D3-1200-368B-FC0B-404D2A742987}"/>
              </a:ext>
            </a:extLst>
          </p:cNvPr>
          <p:cNvSpPr txBox="1">
            <a:spLocks/>
          </p:cNvSpPr>
          <p:nvPr/>
        </p:nvSpPr>
        <p:spPr>
          <a:xfrm>
            <a:off x="2445174" y="520890"/>
            <a:ext cx="4819198" cy="5636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400" b="0" i="0" u="none" strike="noStrike" cap="none">
                <a:solidFill>
                  <a:schemeClr val="dk1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048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Font typeface="Roboto Condensed Light"/>
              <a:buNone/>
              <a:defRPr sz="1100" b="0" i="0" u="none" strike="noStrike" cap="none">
                <a:solidFill>
                  <a:srgbClr val="434343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pPr algn="ctr">
              <a:buSzPts val="1200"/>
            </a:pPr>
            <a:r>
              <a:rPr lang="en-US" sz="3000" b="1">
                <a:latin typeface="Exo 2" panose="020B0604020202020204" charset="0"/>
              </a:rPr>
              <a:t>Requirements </a:t>
            </a:r>
          </a:p>
          <a:p>
            <a:pPr algn="l">
              <a:buSzPts val="1200"/>
            </a:pPr>
            <a:r>
              <a:rPr lang="en-US">
                <a:solidFill>
                  <a:schemeClr val="accent3">
                    <a:lumMod val="40000"/>
                    <a:lumOff val="60000"/>
                  </a:schemeClr>
                </a:solidFill>
              </a:rPr>
              <a:t>Software in Test Environments</a:t>
            </a:r>
          </a:p>
          <a:p>
            <a:pPr algn="l">
              <a:buSzPts val="1200"/>
            </a:pPr>
            <a:r>
              <a:rPr lang="en-US">
                <a:solidFill>
                  <a:schemeClr val="accent3">
                    <a:lumMod val="40000"/>
                    <a:lumOff val="60000"/>
                  </a:schemeClr>
                </a:solidFill>
              </a:rPr>
              <a:t>Productivity and Support tools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8" dur="500"/>
                                        <p:tgtEl>
                                          <p:spTgt spid="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4" dur="500"/>
                                        <p:tgtEl>
                                          <p:spTgt spid="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/>
      <p:bldP spid="63" grpId="0" uiExpand="1" build="p"/>
      <p:bldP spid="64" grpId="0"/>
      <p:bldP spid="66" grpId="0"/>
      <p:bldP spid="68" grpId="0"/>
      <p:bldP spid="70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4"/>
          <p:cNvSpPr txBox="1">
            <a:spLocks noGrp="1"/>
          </p:cNvSpPr>
          <p:nvPr>
            <p:ph type="subTitle" idx="1"/>
          </p:nvPr>
        </p:nvSpPr>
        <p:spPr>
          <a:xfrm>
            <a:off x="2326868" y="2415497"/>
            <a:ext cx="4485464" cy="1070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List of software items for testing</a:t>
            </a:r>
            <a:endParaRPr/>
          </a:p>
        </p:txBody>
      </p:sp>
      <p:sp>
        <p:nvSpPr>
          <p:cNvPr id="76" name="Google Shape;76;p4"/>
          <p:cNvSpPr txBox="1">
            <a:spLocks noGrp="1"/>
          </p:cNvSpPr>
          <p:nvPr>
            <p:ph type="ctrTitle"/>
          </p:nvPr>
        </p:nvSpPr>
        <p:spPr>
          <a:xfrm>
            <a:off x="2326868" y="1792434"/>
            <a:ext cx="4485464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Target Test Items</a:t>
            </a:r>
            <a:endParaRPr/>
          </a:p>
        </p:txBody>
      </p:sp>
      <p:cxnSp>
        <p:nvCxnSpPr>
          <p:cNvPr id="77" name="Google Shape;77;p4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78" name="Google Shape;78;p4"/>
          <p:cNvCxnSpPr/>
          <p:nvPr/>
        </p:nvCxnSpPr>
        <p:spPr>
          <a:xfrm>
            <a:off x="0" y="3348435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79" name="Google Shape;79;p4"/>
          <p:cNvSpPr txBox="1"/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Introduction to Software Engineering - 20CLC07</a:t>
            </a:r>
            <a:endParaRPr/>
          </a:p>
        </p:txBody>
      </p:sp>
      <p:sp>
        <p:nvSpPr>
          <p:cNvPr id="80" name="Google Shape;80;p4"/>
          <p:cNvSpPr txBox="1"/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Foodaholic – Group 01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5"/>
          <p:cNvSpPr txBox="1">
            <a:spLocks noGrp="1"/>
          </p:cNvSpPr>
          <p:nvPr>
            <p:ph type="ctrTitle"/>
          </p:nvPr>
        </p:nvSpPr>
        <p:spPr>
          <a:xfrm>
            <a:off x="3877728" y="580725"/>
            <a:ext cx="1388541" cy="42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>
                <a:solidFill>
                  <a:srgbClr val="002060"/>
                </a:solidFill>
              </a:rPr>
              <a:t>Items:</a:t>
            </a:r>
            <a:endParaRPr>
              <a:solidFill>
                <a:srgbClr val="151515"/>
              </a:solidFill>
            </a:endParaRPr>
          </a:p>
        </p:txBody>
      </p:sp>
      <p:sp>
        <p:nvSpPr>
          <p:cNvPr id="86" name="Google Shape;86;p5"/>
          <p:cNvSpPr txBox="1"/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Introduction to Software Engineering - 20CLC07</a:t>
            </a:r>
            <a:endParaRPr/>
          </a:p>
        </p:txBody>
      </p:sp>
      <p:sp>
        <p:nvSpPr>
          <p:cNvPr id="87" name="Google Shape;87;p5"/>
          <p:cNvSpPr txBox="1"/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Foodaholic – Group 01</a:t>
            </a:r>
            <a:endParaRPr/>
          </a:p>
        </p:txBody>
      </p:sp>
      <p:sp>
        <p:nvSpPr>
          <p:cNvPr id="88" name="Google Shape;88;p5"/>
          <p:cNvSpPr txBox="1"/>
          <p:nvPr/>
        </p:nvSpPr>
        <p:spPr>
          <a:xfrm>
            <a:off x="2329266" y="-79847"/>
            <a:ext cx="4485464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Exo 2"/>
              <a:buNone/>
            </a:pPr>
            <a:r>
              <a:rPr lang="en-US" sz="1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Target Test Items</a:t>
            </a:r>
            <a:endParaRPr/>
          </a:p>
        </p:txBody>
      </p:sp>
      <p:sp>
        <p:nvSpPr>
          <p:cNvPr id="89" name="Google Shape;89;p5"/>
          <p:cNvSpPr txBox="1"/>
          <p:nvPr/>
        </p:nvSpPr>
        <p:spPr>
          <a:xfrm>
            <a:off x="120804" y="1710092"/>
            <a:ext cx="4642500" cy="181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22860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Authentication Function</a:t>
            </a:r>
            <a:endParaRPr/>
          </a:p>
          <a:p>
            <a:pPr marL="742950" marR="0" lvl="1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Register new account</a:t>
            </a:r>
            <a:endParaRPr/>
          </a:p>
          <a:p>
            <a:pPr marL="742950" marR="0" lvl="1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Login to website</a:t>
            </a:r>
            <a:endParaRPr/>
          </a:p>
          <a:p>
            <a:pPr marL="22860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Post a new recipe</a:t>
            </a:r>
            <a:endParaRPr/>
          </a:p>
          <a:p>
            <a:pPr marL="22860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Interacting below for the detailed post (like a post, comment)</a:t>
            </a:r>
            <a:endParaRPr/>
          </a:p>
          <a:p>
            <a:pPr marL="228600" marR="0" lvl="0" indent="-76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Search recipes</a:t>
            </a:r>
            <a:endParaRPr/>
          </a:p>
          <a:p>
            <a:pPr marL="742950" marR="0" lvl="1" indent="-2730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Including sort search results (by name, chronological…) </a:t>
            </a:r>
            <a:endParaRPr/>
          </a:p>
        </p:txBody>
      </p:sp>
      <p:sp>
        <p:nvSpPr>
          <p:cNvPr id="90" name="Google Shape;90;p5"/>
          <p:cNvSpPr txBox="1"/>
          <p:nvPr/>
        </p:nvSpPr>
        <p:spPr>
          <a:xfrm>
            <a:off x="5081239" y="1710092"/>
            <a:ext cx="3942000" cy="138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 startAt="5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View my recipes</a:t>
            </a:r>
            <a:endParaRPr/>
          </a:p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 startAt="5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Add post to favorite list and view my favorite list</a:t>
            </a:r>
            <a:endParaRPr/>
          </a:p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 startAt="5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Report post</a:t>
            </a:r>
            <a:endParaRPr/>
          </a:p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 startAt="5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Admin handle report post</a:t>
            </a:r>
            <a:endParaRPr/>
          </a:p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 startAt="5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Report account</a:t>
            </a:r>
            <a:endParaRPr/>
          </a:p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 startAt="5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Admin handle report account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25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5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750"/>
                            </p:stCondLst>
                            <p:childTnLst>
                              <p:par>
                                <p:cTn id="1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5" dur="250"/>
                                        <p:tgtEl>
                                          <p:spTgt spid="8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250"/>
                                        <p:tgtEl>
                                          <p:spTgt spid="8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250"/>
                            </p:stCondLst>
                            <p:childTnLst>
                              <p:par>
                                <p:cTn id="2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3" dur="250"/>
                                        <p:tgtEl>
                                          <p:spTgt spid="8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250"/>
                                        <p:tgtEl>
                                          <p:spTgt spid="8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750"/>
                            </p:stCondLst>
                            <p:childTnLst>
                              <p:par>
                                <p:cTn id="2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250"/>
                                        <p:tgtEl>
                                          <p:spTgt spid="8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250"/>
                                        <p:tgtEl>
                                          <p:spTgt spid="8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250"/>
                            </p:stCondLst>
                            <p:childTnLst>
                              <p:par>
                                <p:cTn id="3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250"/>
                                        <p:tgtEl>
                                          <p:spTgt spid="8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250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750"/>
                            </p:stCondLst>
                            <p:childTnLst>
                              <p:par>
                                <p:cTn id="4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250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000"/>
                            </p:stCondLst>
                            <p:childTnLst>
                              <p:par>
                                <p:cTn id="4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1" dur="250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250"/>
                            </p:stCondLst>
                            <p:childTnLst>
                              <p:par>
                                <p:cTn id="53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250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3500"/>
                            </p:stCondLst>
                            <p:childTnLst>
                              <p:par>
                                <p:cTn id="5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250"/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750"/>
                            </p:stCondLst>
                            <p:childTnLst>
                              <p:par>
                                <p:cTn id="6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250"/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8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6"/>
          <p:cNvSpPr txBox="1">
            <a:spLocks noGrp="1"/>
          </p:cNvSpPr>
          <p:nvPr>
            <p:ph type="subTitle" idx="1"/>
          </p:nvPr>
        </p:nvSpPr>
        <p:spPr>
          <a:xfrm>
            <a:off x="1708660" y="2405901"/>
            <a:ext cx="5721878" cy="4694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rPr lang="en-US"/>
              <a:t>Test cases and Defects</a:t>
            </a:r>
            <a:endParaRPr/>
          </a:p>
        </p:txBody>
      </p:sp>
      <p:sp>
        <p:nvSpPr>
          <p:cNvPr id="96" name="Google Shape;96;p6"/>
          <p:cNvSpPr txBox="1">
            <a:spLocks noGrp="1"/>
          </p:cNvSpPr>
          <p:nvPr>
            <p:ph type="ctrTitle"/>
          </p:nvPr>
        </p:nvSpPr>
        <p:spPr>
          <a:xfrm>
            <a:off x="1915945" y="1779239"/>
            <a:ext cx="5307309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/>
              <a:t>Test Report</a:t>
            </a:r>
            <a:endParaRPr/>
          </a:p>
        </p:txBody>
      </p:sp>
      <p:cxnSp>
        <p:nvCxnSpPr>
          <p:cNvPr id="97" name="Google Shape;97;p6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8" name="Google Shape;98;p6"/>
          <p:cNvCxnSpPr/>
          <p:nvPr/>
        </p:nvCxnSpPr>
        <p:spPr>
          <a:xfrm>
            <a:off x="0" y="3348435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99" name="Google Shape;99;p6"/>
          <p:cNvSpPr txBox="1"/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Introduction to Software Engineering - 20CLC07</a:t>
            </a:r>
            <a:endParaRPr/>
          </a:p>
        </p:txBody>
      </p:sp>
      <p:sp>
        <p:nvSpPr>
          <p:cNvPr id="100" name="Google Shape;100;p6"/>
          <p:cNvSpPr txBox="1"/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</a:pPr>
            <a:r>
              <a:rPr lang="en-US" sz="10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Foodaholic – Group 01</a:t>
            </a: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6"/>
          <p:cNvSpPr txBox="1">
            <a:spLocks noGrp="1"/>
          </p:cNvSpPr>
          <p:nvPr>
            <p:ph type="ctrTitle"/>
          </p:nvPr>
        </p:nvSpPr>
        <p:spPr>
          <a:xfrm flipH="1">
            <a:off x="250678" y="2162091"/>
            <a:ext cx="533821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Preamble</a:t>
            </a:r>
            <a:endParaRPr/>
          </a:p>
        </p:txBody>
      </p:sp>
      <p:sp>
        <p:nvSpPr>
          <p:cNvPr id="192" name="Google Shape;192;p36"/>
          <p:cNvSpPr txBox="1">
            <a:spLocks noGrp="1"/>
          </p:cNvSpPr>
          <p:nvPr>
            <p:ph type="title" idx="2"/>
          </p:nvPr>
        </p:nvSpPr>
        <p:spPr>
          <a:xfrm flipH="1">
            <a:off x="249382" y="1398993"/>
            <a:ext cx="29793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/>
          </a:p>
        </p:txBody>
      </p:sp>
      <p:sp>
        <p:nvSpPr>
          <p:cNvPr id="193" name="Google Shape;193;p36"/>
          <p:cNvSpPr txBox="1">
            <a:spLocks noGrp="1"/>
          </p:cNvSpPr>
          <p:nvPr>
            <p:ph type="subTitle" idx="1"/>
          </p:nvPr>
        </p:nvSpPr>
        <p:spPr>
          <a:xfrm>
            <a:off x="249383" y="2915841"/>
            <a:ext cx="5016344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xo 2" panose="020B0604020202020204" charset="0"/>
              </a:rPr>
              <a:t>Problem statement, product position statement (from the Vision document), users/market.</a:t>
            </a:r>
            <a:endParaRPr>
              <a:latin typeface="Exo 2" panose="020B0604020202020204" charset="0"/>
            </a:endParaRPr>
          </a:p>
        </p:txBody>
      </p:sp>
      <p:cxnSp>
        <p:nvCxnSpPr>
          <p:cNvPr id="194" name="Google Shape;194;p36"/>
          <p:cNvCxnSpPr/>
          <p:nvPr/>
        </p:nvCxnSpPr>
        <p:spPr>
          <a:xfrm>
            <a:off x="85061" y="4567739"/>
            <a:ext cx="15615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250;p40">
            <a:extLst>
              <a:ext uri="{FF2B5EF4-FFF2-40B4-BE49-F238E27FC236}">
                <a16:creationId xmlns:a16="http://schemas.microsoft.com/office/drawing/2014/main" id="{9CF6FFBA-D0AB-6D19-B030-0B3A7F92CF54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4" name="Google Shape;250;p40">
            <a:extLst>
              <a:ext uri="{FF2B5EF4-FFF2-40B4-BE49-F238E27FC236}">
                <a16:creationId xmlns:a16="http://schemas.microsoft.com/office/drawing/2014/main" id="{33BC09EF-0B2B-B3BD-C256-726AE3212272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33151033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7"/>
          <p:cNvSpPr txBox="1">
            <a:spLocks noGrp="1"/>
          </p:cNvSpPr>
          <p:nvPr>
            <p:ph type="ctrTitle"/>
          </p:nvPr>
        </p:nvSpPr>
        <p:spPr>
          <a:xfrm>
            <a:off x="2791567" y="226886"/>
            <a:ext cx="3560865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/>
              <a:t>Test Report</a:t>
            </a:r>
            <a:endParaRPr/>
          </a:p>
        </p:txBody>
      </p:sp>
      <p:sp>
        <p:nvSpPr>
          <p:cNvPr id="106" name="Google Shape;106;p7"/>
          <p:cNvSpPr txBox="1"/>
          <p:nvPr/>
        </p:nvSpPr>
        <p:spPr>
          <a:xfrm>
            <a:off x="780586" y="2571750"/>
            <a:ext cx="2276585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Number of functions: 10</a:t>
            </a:r>
            <a:endParaRPr/>
          </a:p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Number of test cases: 55</a:t>
            </a:r>
            <a:endParaRPr/>
          </a:p>
        </p:txBody>
      </p:sp>
      <p:sp>
        <p:nvSpPr>
          <p:cNvPr id="107" name="Google Shape;107;p7"/>
          <p:cNvSpPr txBox="1"/>
          <p:nvPr/>
        </p:nvSpPr>
        <p:spPr>
          <a:xfrm>
            <a:off x="-68677" y="1813932"/>
            <a:ext cx="3983400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Exo 2"/>
              <a:buNone/>
            </a:pPr>
            <a:r>
              <a:rPr lang="en-US" sz="1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Test cases</a:t>
            </a:r>
            <a:endParaRPr/>
          </a:p>
        </p:txBody>
      </p:sp>
      <p:sp>
        <p:nvSpPr>
          <p:cNvPr id="108" name="Google Shape;108;p7"/>
          <p:cNvSpPr txBox="1"/>
          <p:nvPr/>
        </p:nvSpPr>
        <p:spPr>
          <a:xfrm>
            <a:off x="5092311" y="2571750"/>
            <a:ext cx="2818500" cy="95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Number of passed test cases: 38</a:t>
            </a:r>
            <a:endParaRPr/>
          </a:p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Number of failed test cases: 17</a:t>
            </a:r>
            <a:endParaRPr/>
          </a:p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Number of closed defect: 15</a:t>
            </a:r>
            <a:endParaRPr/>
          </a:p>
          <a:p>
            <a:pPr marL="342900" marR="0" lvl="0" indent="-3302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AutoNum type="arabicPeriod"/>
            </a:pPr>
            <a:r>
              <a:rPr lang="en-US" sz="1400" b="0" i="0" u="none" strike="noStrike" cap="none">
                <a:solidFill>
                  <a:srgbClr val="000000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rPr>
              <a:t>Number of open defect: 2</a:t>
            </a:r>
            <a:endParaRPr/>
          </a:p>
        </p:txBody>
      </p:sp>
      <p:sp>
        <p:nvSpPr>
          <p:cNvPr id="109" name="Google Shape;109;p7"/>
          <p:cNvSpPr txBox="1"/>
          <p:nvPr/>
        </p:nvSpPr>
        <p:spPr>
          <a:xfrm>
            <a:off x="4360732" y="1813931"/>
            <a:ext cx="3983400" cy="623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Exo 2"/>
              <a:buNone/>
            </a:pPr>
            <a:r>
              <a:rPr lang="en-US" sz="1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rPr>
              <a:t>Defect</a:t>
            </a:r>
            <a:endParaRPr/>
          </a:p>
        </p:txBody>
      </p:sp>
      <p:sp>
        <p:nvSpPr>
          <p:cNvPr id="2" name="Google Shape;250;p40">
            <a:extLst>
              <a:ext uri="{FF2B5EF4-FFF2-40B4-BE49-F238E27FC236}">
                <a16:creationId xmlns:a16="http://schemas.microsoft.com/office/drawing/2014/main" id="{F730098F-87D1-351B-3B35-D6D0D4C77DE9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3" name="Google Shape;250;p40">
            <a:extLst>
              <a:ext uri="{FF2B5EF4-FFF2-40B4-BE49-F238E27FC236}">
                <a16:creationId xmlns:a16="http://schemas.microsoft.com/office/drawing/2014/main" id="{6A95A59E-C44D-1FCC-62FE-2CC9CC83B736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6" grpId="0"/>
      <p:bldP spid="107" grpId="0"/>
      <p:bldP spid="108" grpId="0"/>
      <p:bldP spid="109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7"/>
          <p:cNvSpPr txBox="1">
            <a:spLocks noGrp="1"/>
          </p:cNvSpPr>
          <p:nvPr>
            <p:ph type="subTitle" idx="1"/>
          </p:nvPr>
        </p:nvSpPr>
        <p:spPr>
          <a:xfrm>
            <a:off x="2326868" y="2415497"/>
            <a:ext cx="4485464" cy="107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Foodaholic – Group 01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Introduction to Software engineering 20CLC07</a:t>
            </a:r>
          </a:p>
        </p:txBody>
      </p:sp>
      <p:sp>
        <p:nvSpPr>
          <p:cNvPr id="206" name="Google Shape;206;p37"/>
          <p:cNvSpPr txBox="1">
            <a:spLocks noGrp="1"/>
          </p:cNvSpPr>
          <p:nvPr>
            <p:ph type="ctrTitle"/>
          </p:nvPr>
        </p:nvSpPr>
        <p:spPr>
          <a:xfrm>
            <a:off x="2326868" y="1792434"/>
            <a:ext cx="5049292" cy="623063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Thank you for your attention</a:t>
            </a:r>
            <a:endParaRPr/>
          </a:p>
        </p:txBody>
      </p:sp>
      <p:cxnSp>
        <p:nvCxnSpPr>
          <p:cNvPr id="207" name="Google Shape;207;p37"/>
          <p:cNvCxnSpPr/>
          <p:nvPr/>
        </p:nvCxnSpPr>
        <p:spPr>
          <a:xfrm>
            <a:off x="4569600" y="1494500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8" name="Google Shape;208;p37"/>
          <p:cNvCxnSpPr/>
          <p:nvPr/>
        </p:nvCxnSpPr>
        <p:spPr>
          <a:xfrm>
            <a:off x="0" y="3348435"/>
            <a:ext cx="45744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" name="Google Shape;250;p40">
            <a:extLst>
              <a:ext uri="{FF2B5EF4-FFF2-40B4-BE49-F238E27FC236}">
                <a16:creationId xmlns:a16="http://schemas.microsoft.com/office/drawing/2014/main" id="{1297AEB3-0409-65B7-CFF9-CFB57F3DAA54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3" name="Google Shape;250;p40">
            <a:extLst>
              <a:ext uri="{FF2B5EF4-FFF2-40B4-BE49-F238E27FC236}">
                <a16:creationId xmlns:a16="http://schemas.microsoft.com/office/drawing/2014/main" id="{86378129-D95C-2B88-DA29-113AAA682560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15209734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1000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1DDA596-EE69-9738-A781-529557589A5D}"/>
              </a:ext>
            </a:extLst>
          </p:cNvPr>
          <p:cNvSpPr txBox="1">
            <a:spLocks/>
          </p:cNvSpPr>
          <p:nvPr/>
        </p:nvSpPr>
        <p:spPr>
          <a:xfrm>
            <a:off x="628650" y="208430"/>
            <a:ext cx="7886700" cy="9941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Exo 2"/>
              <a:buNone/>
              <a:defRPr sz="4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ctr"/>
            <a:r>
              <a:rPr lang="en-US" sz="3600"/>
              <a:t>Problem statement</a:t>
            </a:r>
            <a:endParaRPr lang="en-US" sz="3600" dirty="0"/>
          </a:p>
        </p:txBody>
      </p:sp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554AC30E-3C80-C9C9-99BC-F6EA45F94E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3535630"/>
              </p:ext>
            </p:extLst>
          </p:nvPr>
        </p:nvGraphicFramePr>
        <p:xfrm>
          <a:off x="1351990" y="1472453"/>
          <a:ext cx="6440020" cy="2870949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854723">
                  <a:extLst>
                    <a:ext uri="{9D8B030D-6E8A-4147-A177-3AD203B41FA5}">
                      <a16:colId xmlns:a16="http://schemas.microsoft.com/office/drawing/2014/main" val="3549844887"/>
                    </a:ext>
                  </a:extLst>
                </a:gridCol>
                <a:gridCol w="5585297">
                  <a:extLst>
                    <a:ext uri="{9D8B030D-6E8A-4147-A177-3AD203B41FA5}">
                      <a16:colId xmlns:a16="http://schemas.microsoft.com/office/drawing/2014/main" val="3398360923"/>
                    </a:ext>
                  </a:extLst>
                </a:gridCol>
              </a:tblGrid>
              <a:tr h="362594"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73481365"/>
                  </a:ext>
                </a:extLst>
              </a:tr>
              <a:tr h="625847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Problem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People don’t know how to cook</a:t>
                      </a:r>
                    </a:p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Lack of quality cooking-sharing websites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235197135"/>
                  </a:ext>
                </a:extLst>
              </a:tr>
              <a:tr h="625847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Affects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Quality of meal</a:t>
                      </a:r>
                    </a:p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People’s health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660520823"/>
                  </a:ext>
                </a:extLst>
              </a:tr>
              <a:tr h="362594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Impact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 control over about energy/calories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744064291"/>
                  </a:ext>
                </a:extLst>
              </a:tr>
              <a:tr h="894067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Solution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Providing a place: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Share delectable meals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Know the total calories of each meal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8524854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663360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7029B-DF91-1FA0-7FDE-85836732D5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24161" y="558052"/>
            <a:ext cx="6295677" cy="57573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Product position statement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386EB759-888E-4648-BF47-A3671B97A1D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C036C0A2-272C-3A83-580B-8415C78202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68091835"/>
              </p:ext>
            </p:extLst>
          </p:nvPr>
        </p:nvGraphicFramePr>
        <p:xfrm>
          <a:off x="1209115" y="1690296"/>
          <a:ext cx="6725772" cy="2895152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330318">
                  <a:extLst>
                    <a:ext uri="{9D8B030D-6E8A-4147-A177-3AD203B41FA5}">
                      <a16:colId xmlns:a16="http://schemas.microsoft.com/office/drawing/2014/main" val="3710353000"/>
                    </a:ext>
                  </a:extLst>
                </a:gridCol>
                <a:gridCol w="5395454">
                  <a:extLst>
                    <a:ext uri="{9D8B030D-6E8A-4147-A177-3AD203B41FA5}">
                      <a16:colId xmlns:a16="http://schemas.microsoft.com/office/drawing/2014/main" val="716257660"/>
                    </a:ext>
                  </a:extLst>
                </a:gridCol>
              </a:tblGrid>
              <a:tr h="341984"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49366614"/>
                  </a:ext>
                </a:extLst>
              </a:tr>
              <a:tr h="341984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For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Everyone in Vietnam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853263926"/>
                  </a:ext>
                </a:extLst>
              </a:tr>
              <a:tr h="843248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Who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pPr marL="0" indent="0">
                        <a:buFontTx/>
                        <a:buNone/>
                      </a:pPr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want to: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Learning cooking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- Sharing recipes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153463409"/>
                  </a:ext>
                </a:extLst>
              </a:tr>
              <a:tr h="341984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Product name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Foodaholic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3594418918"/>
                  </a:ext>
                </a:extLst>
              </a:tr>
              <a:tr h="341984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Users can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Shares recipes and foods, see each nutrient in the diet, total calories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784029015"/>
                  </a:ext>
                </a:extLst>
              </a:tr>
              <a:tr h="341984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Special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 list of nutrients and energy consumption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280132731"/>
                  </a:ext>
                </a:extLst>
              </a:tr>
              <a:tr h="341984">
                <a:tc>
                  <a:txBody>
                    <a:bodyPr/>
                    <a:lstStyle/>
                    <a:p>
                      <a:r>
                        <a:rPr lang="en-US" sz="11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Our product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1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Website product in PC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2322556614"/>
                  </a:ext>
                </a:extLst>
              </a:tr>
            </a:tbl>
          </a:graphicData>
        </a:graphic>
      </p:graphicFrame>
      <p:sp>
        <p:nvSpPr>
          <p:cNvPr id="5" name="Google Shape;250;p40">
            <a:extLst>
              <a:ext uri="{FF2B5EF4-FFF2-40B4-BE49-F238E27FC236}">
                <a16:creationId xmlns:a16="http://schemas.microsoft.com/office/drawing/2014/main" id="{1AEE5F08-5B8D-1AFA-632C-A6A2D765B560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6" name="Google Shape;250;p40">
            <a:extLst>
              <a:ext uri="{FF2B5EF4-FFF2-40B4-BE49-F238E27FC236}">
                <a16:creationId xmlns:a16="http://schemas.microsoft.com/office/drawing/2014/main" id="{6492B3FC-5D0C-C865-30E4-68C992D73434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3330583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B54758-9969-837E-3A1A-097743965F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64850" y="562824"/>
            <a:ext cx="5214300" cy="730883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600" dirty="0"/>
              <a:t>User Summary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8CD35191-72A1-5843-08A5-DA772F4AC5B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150229"/>
              </p:ext>
            </p:extLst>
          </p:nvPr>
        </p:nvGraphicFramePr>
        <p:xfrm>
          <a:off x="1893719" y="1524000"/>
          <a:ext cx="5356561" cy="238137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1933155">
                  <a:extLst>
                    <a:ext uri="{9D8B030D-6E8A-4147-A177-3AD203B41FA5}">
                      <a16:colId xmlns:a16="http://schemas.microsoft.com/office/drawing/2014/main" val="395803398"/>
                    </a:ext>
                  </a:extLst>
                </a:gridCol>
                <a:gridCol w="3423406">
                  <a:extLst>
                    <a:ext uri="{9D8B030D-6E8A-4147-A177-3AD203B41FA5}">
                      <a16:colId xmlns:a16="http://schemas.microsoft.com/office/drawing/2014/main" val="4285453277"/>
                    </a:ext>
                  </a:extLst>
                </a:gridCol>
              </a:tblGrid>
              <a:tr h="415972">
                <a:tc>
                  <a:txBody>
                    <a:bodyPr/>
                    <a:lstStyle/>
                    <a:p>
                      <a:endParaRPr lang="en-US" sz="1100"/>
                    </a:p>
                  </a:txBody>
                  <a:tcPr marL="68580" marR="68580" marT="34290" marB="34290">
                    <a:solidFill>
                      <a:srgbClr val="FFC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sz="1100" dirty="0"/>
                    </a:p>
                  </a:txBody>
                  <a:tcPr marL="68580" marR="68580" marT="34290" marB="34290">
                    <a:solidFill>
                      <a:srgbClr val="FFC0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5601545"/>
                  </a:ext>
                </a:extLst>
              </a:tr>
              <a:tr h="429932">
                <a:tc>
                  <a:txBody>
                    <a:bodyPr/>
                    <a:lstStyle/>
                    <a:p>
                      <a:r>
                        <a:rPr lang="en-US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Administrators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Manage users and posts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1389533565"/>
                  </a:ext>
                </a:extLst>
              </a:tr>
              <a:tr h="1105539">
                <a:tc>
                  <a:txBody>
                    <a:bodyPr/>
                    <a:lstStyle/>
                    <a:p>
                      <a:r>
                        <a:rPr lang="en-US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Registered Users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See the recipes</a:t>
                      </a:r>
                    </a:p>
                    <a:p>
                      <a:r>
                        <a:rPr lang="en-US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Post a recipe</a:t>
                      </a:r>
                    </a:p>
                    <a:p>
                      <a:r>
                        <a:rPr lang="en-US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Interact in a recipe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982532648"/>
                  </a:ext>
                </a:extLst>
              </a:tr>
              <a:tr h="429932">
                <a:tc>
                  <a:txBody>
                    <a:bodyPr/>
                    <a:lstStyle/>
                    <a:p>
                      <a:r>
                        <a:rPr lang="en-US" sz="1700" b="1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Guests</a:t>
                      </a:r>
                    </a:p>
                  </a:txBody>
                  <a:tcPr marL="68580" marR="68580" marT="34290" marB="34290"/>
                </a:tc>
                <a:tc>
                  <a:txBody>
                    <a:bodyPr/>
                    <a:lstStyle/>
                    <a:p>
                      <a:r>
                        <a:rPr lang="en-US" sz="1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See the recipes</a:t>
                      </a:r>
                    </a:p>
                  </a:txBody>
                  <a:tcPr marL="68580" marR="68580" marT="34290" marB="34290"/>
                </a:tc>
                <a:extLst>
                  <a:ext uri="{0D108BD9-81ED-4DB2-BD59-A6C34878D82A}">
                    <a16:rowId xmlns:a16="http://schemas.microsoft.com/office/drawing/2014/main" val="4207803019"/>
                  </a:ext>
                </a:extLst>
              </a:tr>
            </a:tbl>
          </a:graphicData>
        </a:graphic>
      </p:graphicFrame>
      <p:sp>
        <p:nvSpPr>
          <p:cNvPr id="23" name="Google Shape;250;p40">
            <a:extLst>
              <a:ext uri="{FF2B5EF4-FFF2-40B4-BE49-F238E27FC236}">
                <a16:creationId xmlns:a16="http://schemas.microsoft.com/office/drawing/2014/main" id="{DBB07889-A4A7-A20F-E2A4-530A849F6AB9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24" name="Google Shape;250;p40">
            <a:extLst>
              <a:ext uri="{FF2B5EF4-FFF2-40B4-BE49-F238E27FC236}">
                <a16:creationId xmlns:a16="http://schemas.microsoft.com/office/drawing/2014/main" id="{71890C32-1B30-0FA5-F758-E36455AE3067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36792309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C878C71-6498-FF97-A156-2E55476884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942" y="1109728"/>
            <a:ext cx="8007409" cy="3663632"/>
          </a:xfrm>
          <a:prstGeom prst="rect">
            <a:avLst/>
          </a:prstGeom>
        </p:spPr>
      </p:pic>
      <p:sp>
        <p:nvSpPr>
          <p:cNvPr id="11" name="Title 1">
            <a:extLst>
              <a:ext uri="{FF2B5EF4-FFF2-40B4-BE49-F238E27FC236}">
                <a16:creationId xmlns:a16="http://schemas.microsoft.com/office/drawing/2014/main" id="{C5FAAA38-490D-B3BD-B172-DB3B3846F711}"/>
              </a:ext>
            </a:extLst>
          </p:cNvPr>
          <p:cNvSpPr txBox="1">
            <a:spLocks/>
          </p:cNvSpPr>
          <p:nvPr/>
        </p:nvSpPr>
        <p:spPr>
          <a:xfrm>
            <a:off x="311700" y="445025"/>
            <a:ext cx="328494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 fontScale="8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ctr"/>
            <a:r>
              <a:rPr lang="en-US"/>
              <a:t>Trello (Doing)</a:t>
            </a:r>
            <a:endParaRPr lang="en-US" dirty="0"/>
          </a:p>
        </p:txBody>
      </p:sp>
      <p:sp>
        <p:nvSpPr>
          <p:cNvPr id="12" name="Google Shape;250;p40">
            <a:extLst>
              <a:ext uri="{FF2B5EF4-FFF2-40B4-BE49-F238E27FC236}">
                <a16:creationId xmlns:a16="http://schemas.microsoft.com/office/drawing/2014/main" id="{8948110E-B346-A407-7CB7-076C0FB30914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13" name="Google Shape;250;p40">
            <a:extLst>
              <a:ext uri="{FF2B5EF4-FFF2-40B4-BE49-F238E27FC236}">
                <a16:creationId xmlns:a16="http://schemas.microsoft.com/office/drawing/2014/main" id="{859CE727-8F40-7D14-1FD4-1708E4C88476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30869905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8610BB5-B2AE-1561-9D45-5B99F06C63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04872"/>
            <a:ext cx="9144000" cy="453862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E9EA402B-6765-E8AB-3A3F-70D8C4EDA8D4}"/>
              </a:ext>
            </a:extLst>
          </p:cNvPr>
          <p:cNvSpPr txBox="1">
            <a:spLocks/>
          </p:cNvSpPr>
          <p:nvPr/>
        </p:nvSpPr>
        <p:spPr>
          <a:xfrm>
            <a:off x="628650" y="0"/>
            <a:ext cx="7886700" cy="53509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rmAutofit fontScale="750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Font typeface="Exo 2"/>
              <a:buNone/>
              <a:defRPr sz="48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200"/>
              <a:buFont typeface="Exo 2"/>
              <a:buNone/>
              <a:defRPr sz="5200" b="0" i="0" u="none" strike="noStrike" cap="none">
                <a:solidFill>
                  <a:schemeClr val="dk1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pPr algn="ctr"/>
            <a:r>
              <a:rPr lang="en-US" sz="3600"/>
              <a:t>Trello (Done)</a:t>
            </a:r>
            <a:endParaRPr lang="en-US" sz="3600" dirty="0"/>
          </a:p>
        </p:txBody>
      </p:sp>
    </p:spTree>
    <p:extLst>
      <p:ext uri="{BB962C8B-B14F-4D97-AF65-F5344CB8AC3E}">
        <p14:creationId xmlns:p14="http://schemas.microsoft.com/office/powerpoint/2010/main" val="41515578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36"/>
          <p:cNvSpPr txBox="1">
            <a:spLocks noGrp="1"/>
          </p:cNvSpPr>
          <p:nvPr>
            <p:ph type="ctrTitle"/>
          </p:nvPr>
        </p:nvSpPr>
        <p:spPr>
          <a:xfrm flipH="1">
            <a:off x="250678" y="2162091"/>
            <a:ext cx="533821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Project management</a:t>
            </a:r>
            <a:endParaRPr/>
          </a:p>
        </p:txBody>
      </p:sp>
      <p:sp>
        <p:nvSpPr>
          <p:cNvPr id="192" name="Google Shape;192;p36"/>
          <p:cNvSpPr txBox="1">
            <a:spLocks noGrp="1"/>
          </p:cNvSpPr>
          <p:nvPr>
            <p:ph type="title" idx="2"/>
          </p:nvPr>
        </p:nvSpPr>
        <p:spPr>
          <a:xfrm flipH="1">
            <a:off x="249382" y="1398993"/>
            <a:ext cx="2979300" cy="1022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/>
          </a:p>
        </p:txBody>
      </p:sp>
      <p:sp>
        <p:nvSpPr>
          <p:cNvPr id="193" name="Google Shape;193;p36"/>
          <p:cNvSpPr txBox="1">
            <a:spLocks noGrp="1"/>
          </p:cNvSpPr>
          <p:nvPr>
            <p:ph type="subTitle" idx="1"/>
          </p:nvPr>
        </p:nvSpPr>
        <p:spPr>
          <a:xfrm>
            <a:off x="249383" y="2915841"/>
            <a:ext cx="5016344" cy="53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latin typeface="Exo 2" panose="020B0604020202020204" charset="0"/>
              </a:rPr>
              <a:t>Team structure and responsibilities of team members.</a:t>
            </a:r>
            <a:endParaRPr>
              <a:latin typeface="Exo 2" panose="020B0604020202020204" charset="0"/>
            </a:endParaRPr>
          </a:p>
        </p:txBody>
      </p:sp>
      <p:cxnSp>
        <p:nvCxnSpPr>
          <p:cNvPr id="194" name="Google Shape;194;p36"/>
          <p:cNvCxnSpPr/>
          <p:nvPr/>
        </p:nvCxnSpPr>
        <p:spPr>
          <a:xfrm>
            <a:off x="85061" y="4567739"/>
            <a:ext cx="1561500" cy="0"/>
          </a:xfrm>
          <a:prstGeom prst="straightConnector1">
            <a:avLst/>
          </a:prstGeom>
          <a:noFill/>
          <a:ln w="9525" cap="flat" cmpd="sng">
            <a:solidFill>
              <a:srgbClr val="43434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" name="Google Shape;250;p40">
            <a:extLst>
              <a:ext uri="{FF2B5EF4-FFF2-40B4-BE49-F238E27FC236}">
                <a16:creationId xmlns:a16="http://schemas.microsoft.com/office/drawing/2014/main" id="{9CF6FFBA-D0AB-6D19-B030-0B3A7F92CF54}"/>
              </a:ext>
            </a:extLst>
          </p:cNvPr>
          <p:cNvSpPr txBox="1">
            <a:spLocks/>
          </p:cNvSpPr>
          <p:nvPr/>
        </p:nvSpPr>
        <p:spPr>
          <a:xfrm>
            <a:off x="-63665" y="4887222"/>
            <a:ext cx="3111663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Introduction to Software Engineering - 20CLC07</a:t>
            </a:r>
          </a:p>
        </p:txBody>
      </p:sp>
      <p:sp>
        <p:nvSpPr>
          <p:cNvPr id="4" name="Google Shape;250;p40">
            <a:extLst>
              <a:ext uri="{FF2B5EF4-FFF2-40B4-BE49-F238E27FC236}">
                <a16:creationId xmlns:a16="http://schemas.microsoft.com/office/drawing/2014/main" id="{33BC09EF-0B2B-B3BD-C256-726AE3212272}"/>
              </a:ext>
            </a:extLst>
          </p:cNvPr>
          <p:cNvSpPr txBox="1">
            <a:spLocks/>
          </p:cNvSpPr>
          <p:nvPr/>
        </p:nvSpPr>
        <p:spPr>
          <a:xfrm>
            <a:off x="7715823" y="4897644"/>
            <a:ext cx="1506149" cy="3189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Exo 2"/>
              <a:buNone/>
              <a:defRPr sz="3600" b="1" i="0" u="none" strike="noStrike" cap="none">
                <a:solidFill>
                  <a:srgbClr val="434343"/>
                </a:solidFill>
                <a:latin typeface="Exo 2"/>
                <a:ea typeface="Exo 2"/>
                <a:cs typeface="Exo 2"/>
                <a:sym typeface="Exo 2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6500"/>
              <a:buFont typeface="Exo 2"/>
              <a:buNone/>
              <a:defRPr sz="6500" b="0" i="0" u="none" strike="noStrike" cap="none">
                <a:solidFill>
                  <a:srgbClr val="FFFFFF"/>
                </a:solidFill>
                <a:latin typeface="Exo 2"/>
                <a:ea typeface="Exo 2"/>
                <a:cs typeface="Exo 2"/>
                <a:sym typeface="Exo 2"/>
              </a:defRPr>
            </a:lvl9pPr>
          </a:lstStyle>
          <a:p>
            <a:r>
              <a:rPr lang="en-US" sz="1000"/>
              <a:t>Foodaholic – Group 01</a:t>
            </a:r>
          </a:p>
        </p:txBody>
      </p:sp>
    </p:spTree>
    <p:extLst>
      <p:ext uri="{BB962C8B-B14F-4D97-AF65-F5344CB8AC3E}">
        <p14:creationId xmlns:p14="http://schemas.microsoft.com/office/powerpoint/2010/main" val="3412028332"/>
      </p:ext>
    </p:extLst>
  </p:cSld>
  <p:clrMapOvr>
    <a:masterClrMapping/>
  </p:clrMapOvr>
</p:sld>
</file>

<file path=ppt/theme/theme1.xml><?xml version="1.0" encoding="utf-8"?>
<a:theme xmlns:a="http://schemas.openxmlformats.org/drawingml/2006/main" name="Tech Newsletter XL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3F3F3"/>
      </a:accent1>
      <a:accent2>
        <a:srgbClr val="D9D9D9"/>
      </a:accent2>
      <a:accent3>
        <a:srgbClr val="B7B7B7"/>
      </a:accent3>
      <a:accent4>
        <a:srgbClr val="999999"/>
      </a:accent4>
      <a:accent5>
        <a:srgbClr val="666666"/>
      </a:accent5>
      <a:accent6>
        <a:srgbClr val="000000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1160</Words>
  <Application>Microsoft Office PowerPoint</Application>
  <PresentationFormat>On-screen Show (16:9)</PresentationFormat>
  <Paragraphs>269</Paragraphs>
  <Slides>31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9" baseType="lpstr">
      <vt:lpstr>Roboto Condensed Light</vt:lpstr>
      <vt:lpstr>Fira Sans Extra Condensed Medium</vt:lpstr>
      <vt:lpstr>Nunito Light</vt:lpstr>
      <vt:lpstr>Arial</vt:lpstr>
      <vt:lpstr>Wingdings</vt:lpstr>
      <vt:lpstr>Exo 2</vt:lpstr>
      <vt:lpstr>Times New Roman</vt:lpstr>
      <vt:lpstr>Tech Newsletter XL by Slidesgo</vt:lpstr>
      <vt:lpstr>Foodaholic Project GROUP 01</vt:lpstr>
      <vt:lpstr>TABLE OF CONTENTS</vt:lpstr>
      <vt:lpstr>Preamble</vt:lpstr>
      <vt:lpstr>PowerPoint Presentation</vt:lpstr>
      <vt:lpstr>Product position statement</vt:lpstr>
      <vt:lpstr>User Summary</vt:lpstr>
      <vt:lpstr>PowerPoint Presentation</vt:lpstr>
      <vt:lpstr>PowerPoint Presentation</vt:lpstr>
      <vt:lpstr>Project management</vt:lpstr>
      <vt:lpstr>PowerPoint Presentation</vt:lpstr>
      <vt:lpstr>PowerPoint Presentation</vt:lpstr>
      <vt:lpstr>Software requirements</vt:lpstr>
      <vt:lpstr>Use-case model</vt:lpstr>
      <vt:lpstr>Use-case model</vt:lpstr>
      <vt:lpstr>Functional Requirements</vt:lpstr>
      <vt:lpstr>User side:</vt:lpstr>
      <vt:lpstr>Non-Functional Requirements</vt:lpstr>
      <vt:lpstr>Non-Functional Requirements</vt:lpstr>
      <vt:lpstr>Analysis and design</vt:lpstr>
      <vt:lpstr>Software Architecture</vt:lpstr>
      <vt:lpstr>Components</vt:lpstr>
      <vt:lpstr>Authentication Components</vt:lpstr>
      <vt:lpstr>Implementation view</vt:lpstr>
      <vt:lpstr>Software testing </vt:lpstr>
      <vt:lpstr>Environments Need</vt:lpstr>
      <vt:lpstr>PowerPoint Presentation</vt:lpstr>
      <vt:lpstr>Target Test Items</vt:lpstr>
      <vt:lpstr>Items:</vt:lpstr>
      <vt:lpstr>Test Report</vt:lpstr>
      <vt:lpstr>Test Report</vt:lpstr>
      <vt:lpstr>Thank you for your attention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TECH NEWSLETTER</dc:title>
  <dc:creator>Khoa Lê</dc:creator>
  <cp:lastModifiedBy>LÊ ĐĂNG KHOA</cp:lastModifiedBy>
  <cp:revision>7</cp:revision>
  <dcterms:modified xsi:type="dcterms:W3CDTF">2022-08-11T07:33:52Z</dcterms:modified>
</cp:coreProperties>
</file>